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4"/>
  </p:sldMasterIdLst>
  <p:notesMasterIdLst>
    <p:notesMasterId r:id="rId87"/>
  </p:notesMasterIdLst>
  <p:handoutMasterIdLst>
    <p:handoutMasterId r:id="rId88"/>
  </p:handoutMasterIdLst>
  <p:sldIdLst>
    <p:sldId id="855" r:id="rId5"/>
    <p:sldId id="727" r:id="rId6"/>
    <p:sldId id="301" r:id="rId7"/>
    <p:sldId id="758" r:id="rId8"/>
    <p:sldId id="737" r:id="rId9"/>
    <p:sldId id="760" r:id="rId10"/>
    <p:sldId id="659" r:id="rId11"/>
    <p:sldId id="687" r:id="rId12"/>
    <p:sldId id="656" r:id="rId13"/>
    <p:sldId id="724" r:id="rId14"/>
    <p:sldId id="755" r:id="rId15"/>
    <p:sldId id="688" r:id="rId16"/>
    <p:sldId id="859" r:id="rId17"/>
    <p:sldId id="860" r:id="rId18"/>
    <p:sldId id="861" r:id="rId19"/>
    <p:sldId id="862" r:id="rId20"/>
    <p:sldId id="658" r:id="rId21"/>
    <p:sldId id="695" r:id="rId22"/>
    <p:sldId id="757" r:id="rId23"/>
    <p:sldId id="759" r:id="rId24"/>
    <p:sldId id="763" r:id="rId25"/>
    <p:sldId id="690" r:id="rId26"/>
    <p:sldId id="676" r:id="rId27"/>
    <p:sldId id="764" r:id="rId28"/>
    <p:sldId id="765" r:id="rId29"/>
    <p:sldId id="770" r:id="rId30"/>
    <p:sldId id="771" r:id="rId31"/>
    <p:sldId id="675" r:id="rId32"/>
    <p:sldId id="772" r:id="rId33"/>
    <p:sldId id="751" r:id="rId34"/>
    <p:sldId id="773" r:id="rId35"/>
    <p:sldId id="722" r:id="rId36"/>
    <p:sldId id="701" r:id="rId37"/>
    <p:sldId id="703" r:id="rId38"/>
    <p:sldId id="692" r:id="rId39"/>
    <p:sldId id="698" r:id="rId40"/>
    <p:sldId id="689" r:id="rId41"/>
    <p:sldId id="694" r:id="rId42"/>
    <p:sldId id="704" r:id="rId43"/>
    <p:sldId id="693" r:id="rId44"/>
    <p:sldId id="769" r:id="rId45"/>
    <p:sldId id="767" r:id="rId46"/>
    <p:sldId id="674" r:id="rId47"/>
    <p:sldId id="711" r:id="rId48"/>
    <p:sldId id="731" r:id="rId49"/>
    <p:sldId id="721" r:id="rId50"/>
    <p:sldId id="869" r:id="rId51"/>
    <p:sldId id="874" r:id="rId52"/>
    <p:sldId id="875" r:id="rId53"/>
    <p:sldId id="667" r:id="rId54"/>
    <p:sldId id="697" r:id="rId55"/>
    <p:sldId id="666" r:id="rId56"/>
    <p:sldId id="719" r:id="rId57"/>
    <p:sldId id="718" r:id="rId58"/>
    <p:sldId id="754" r:id="rId59"/>
    <p:sldId id="876" r:id="rId60"/>
    <p:sldId id="877" r:id="rId61"/>
    <p:sldId id="866" r:id="rId62"/>
    <p:sldId id="673" r:id="rId63"/>
    <p:sldId id="729" r:id="rId64"/>
    <p:sldId id="873" r:id="rId65"/>
    <p:sldId id="867" r:id="rId66"/>
    <p:sldId id="677" r:id="rId67"/>
    <p:sldId id="712" r:id="rId68"/>
    <p:sldId id="863" r:id="rId69"/>
    <p:sldId id="713" r:id="rId70"/>
    <p:sldId id="715" r:id="rId71"/>
    <p:sldId id="716" r:id="rId72"/>
    <p:sldId id="865" r:id="rId73"/>
    <p:sldId id="864" r:id="rId74"/>
    <p:sldId id="670" r:id="rId75"/>
    <p:sldId id="871" r:id="rId76"/>
    <p:sldId id="872" r:id="rId77"/>
    <p:sldId id="720" r:id="rId78"/>
    <p:sldId id="734" r:id="rId79"/>
    <p:sldId id="870" r:id="rId80"/>
    <p:sldId id="684" r:id="rId81"/>
    <p:sldId id="671" r:id="rId82"/>
    <p:sldId id="705" r:id="rId83"/>
    <p:sldId id="749" r:id="rId84"/>
    <p:sldId id="750" r:id="rId85"/>
    <p:sldId id="858" r:id="rId86"/>
  </p:sldIdLst>
  <p:sldSz cx="12192000" cy="6858000"/>
  <p:notesSz cx="6858000" cy="9144000"/>
  <p:custDataLst>
    <p:tags r:id="rId8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5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977" userDrawn="1">
          <p15:clr>
            <a:srgbClr val="A4A3A4"/>
          </p15:clr>
        </p15:guide>
        <p15:guide id="4" orient="horz" pos="1751" userDrawn="1">
          <p15:clr>
            <a:srgbClr val="A4A3A4"/>
          </p15:clr>
        </p15:guide>
        <p15:guide id="5" orient="horz" pos="1661" userDrawn="1">
          <p15:clr>
            <a:srgbClr val="A4A3A4"/>
          </p15:clr>
        </p15:guide>
        <p15:guide id="6" pos="6623" userDrawn="1">
          <p15:clr>
            <a:srgbClr val="A4A3A4"/>
          </p15:clr>
        </p15:guide>
        <p15:guide id="7" pos="876" userDrawn="1">
          <p15:clr>
            <a:srgbClr val="A4A3A4"/>
          </p15:clr>
        </p15:guide>
        <p15:guide id="8" pos="2025" userDrawn="1">
          <p15:clr>
            <a:srgbClr val="A4A3A4"/>
          </p15:clr>
        </p15:guide>
        <p15:guide id="9" pos="3175" userDrawn="1">
          <p15:clr>
            <a:srgbClr val="A4A3A4"/>
          </p15:clr>
        </p15:guide>
        <p15:guide id="10" pos="4324" userDrawn="1">
          <p15:clr>
            <a:srgbClr val="A4A3A4"/>
          </p15:clr>
        </p15:guide>
        <p15:guide id="11" pos="54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ladimir Daskalov" initials="VD" lastIdx="1" clrIdx="0">
    <p:extLst>
      <p:ext uri="{19B8F6BF-5375-455C-9EA6-DF929625EA0E}">
        <p15:presenceInfo xmlns:p15="http://schemas.microsoft.com/office/powerpoint/2012/main" userId="S::vdaskalov@it-economics.de::31f6cf8a-c15f-4f2b-b37c-59f8baa9362d" providerId="AD"/>
      </p:ext>
    </p:extLst>
  </p:cmAuthor>
  <p:cmAuthor id="2" name="Vladimir Daskalov" initials="VD [2]" lastIdx="1" clrIdx="1">
    <p:extLst>
      <p:ext uri="{19B8F6BF-5375-455C-9EA6-DF929625EA0E}">
        <p15:presenceInfo xmlns:p15="http://schemas.microsoft.com/office/powerpoint/2012/main" userId="53b769c101bc51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63057"/>
    <a:srgbClr val="44B84A"/>
    <a:srgbClr val="11BD5F"/>
    <a:srgbClr val="00FA7E"/>
    <a:srgbClr val="282C32"/>
    <a:srgbClr val="7A8890"/>
    <a:srgbClr val="BAC5C8"/>
    <a:srgbClr val="FF0000"/>
    <a:srgbClr val="FFDA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47" autoAdjust="0"/>
    <p:restoredTop sz="80615" autoAdjust="0"/>
  </p:normalViewPr>
  <p:slideViewPr>
    <p:cSldViewPr>
      <p:cViewPr varScale="1">
        <p:scale>
          <a:sx n="126" d="100"/>
          <a:sy n="126" d="100"/>
        </p:scale>
        <p:origin x="1280" y="184"/>
      </p:cViewPr>
      <p:guideLst>
        <p:guide orient="horz" pos="3657"/>
        <p:guide pos="3840"/>
        <p:guide orient="horz" pos="2977"/>
        <p:guide orient="horz" pos="1751"/>
        <p:guide orient="horz" pos="1661"/>
        <p:guide pos="6623"/>
        <p:guide pos="876"/>
        <p:guide pos="2025"/>
        <p:guide pos="3175"/>
        <p:guide pos="4324"/>
        <p:guide pos="54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63" d="100"/>
          <a:sy n="163" d="100"/>
        </p:scale>
        <p:origin x="671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ags" Target="tags/tag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commentAuthors" Target="commentAuthor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handoutMaster" Target="handoutMasters/handoutMaster1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AD0EF2-C8D0-4B8C-A956-D1C0479E0667}" type="datetimeFigureOut">
              <a:rPr lang="en-US" smtClean="0"/>
              <a:t>8/24/23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953F3-2E1D-4E5F-BDCF-D3145FB7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778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FCA88-3532-4672-AC16-195F8C173D0D}" type="datetimeFigureOut">
              <a:rPr lang="en-US" smtClean="0"/>
              <a:t>8/24/23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311BC-E19A-401D-8823-B21CC1F1A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8523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89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159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954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269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pixabay.com</a:t>
            </a:r>
            <a:r>
              <a:rPr lang="en-GB" dirty="0"/>
              <a:t>/images/id-4241785/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76449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40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09711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Accessing non existing properties or functions</a:t>
            </a:r>
          </a:p>
        </p:txBody>
      </p:sp>
    </p:spTree>
    <p:extLst>
      <p:ext uri="{BB962C8B-B14F-4D97-AF65-F5344CB8AC3E}">
        <p14:creationId xmlns:p14="http://schemas.microsoft.com/office/powerpoint/2010/main" val="3768643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83110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pixabay.com</a:t>
            </a:r>
            <a:r>
              <a:rPr lang="en-GB" dirty="0"/>
              <a:t>/images/id-3410807/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79732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29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380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19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Tit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2D694CD-DDA7-C34E-B446-B161B45C9C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" y="0"/>
            <a:ext cx="12189598" cy="686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E7AEFB0C-B6FF-D449-A433-9483E4A17AA2}"/>
              </a:ext>
            </a:extLst>
          </p:cNvPr>
          <p:cNvSpPr/>
          <p:nvPr userDrawn="1"/>
        </p:nvSpPr>
        <p:spPr>
          <a:xfrm>
            <a:off x="0" y="5868423"/>
            <a:ext cx="12192000" cy="989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5D9F1564-D5E7-5145-BAC9-D793849E5B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5360" y="6004255"/>
            <a:ext cx="8640960" cy="44203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>
            <a:spAutoFit/>
          </a:bodyPr>
          <a:lstStyle>
            <a:lvl1pPr marL="0" indent="0" algn="l">
              <a:spcBef>
                <a:spcPts val="300"/>
              </a:spcBef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300"/>
              </a:spcBef>
              <a:buNone/>
              <a:defRPr sz="160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800" baseline="0"/>
            </a:lvl3pPr>
            <a:lvl4pPr marL="0" indent="0" algn="l">
              <a:buNone/>
              <a:defRPr sz="1600" baseline="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 dirty="0"/>
              <a:t>Titel der Präsentation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8249F8-F1EF-6D44-8AE3-38E793274B2F}"/>
              </a:ext>
            </a:extLst>
          </p:cNvPr>
          <p:cNvSpPr txBox="1"/>
          <p:nvPr userDrawn="1"/>
        </p:nvSpPr>
        <p:spPr>
          <a:xfrm>
            <a:off x="335360" y="6525344"/>
            <a:ext cx="1296144" cy="21602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indent="0">
              <a:buFontTx/>
              <a:buNone/>
            </a:pPr>
            <a:r>
              <a:rPr lang="de-DE" sz="1200" dirty="0">
                <a:solidFill>
                  <a:schemeClr val="tx1"/>
                </a:solidFill>
              </a:rPr>
              <a:t>© it-economics 2019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3AD055A6-8A29-F546-B44E-42C00490A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60091" y="6524625"/>
            <a:ext cx="5040313" cy="217488"/>
          </a:xfrm>
        </p:spPr>
        <p:txBody>
          <a:bodyPr lIns="0" tIns="18000" rIns="0" bIns="0">
            <a:noAutofit/>
          </a:bodyPr>
          <a:lstStyle>
            <a:lvl1pPr marL="177750" indent="-177750">
              <a:buClrTx/>
              <a:buFont typeface="PingFangSC-Regular" panose="020B0400000000000000" pitchFamily="34" charset="-122"/>
              <a:buChar char="￨"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Verfasser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A4199B4-07D2-BA48-A652-F3A78CD3A9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69535" y="6101765"/>
            <a:ext cx="1762929" cy="54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76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Standardtext -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1">
            <a:extLst>
              <a:ext uri="{FF2B5EF4-FFF2-40B4-BE49-F238E27FC236}">
                <a16:creationId xmlns:a16="http://schemas.microsoft.com/office/drawing/2014/main" id="{F7CB2C61-3E1A-0149-9BAA-69BDF7EBDEAA}"/>
              </a:ext>
            </a:extLst>
          </p:cNvPr>
          <p:cNvGrpSpPr/>
          <p:nvPr userDrawn="1"/>
        </p:nvGrpSpPr>
        <p:grpSpPr>
          <a:xfrm>
            <a:off x="-30182" y="-2862"/>
            <a:ext cx="12222182" cy="1487647"/>
            <a:chOff x="-30182" y="-2862"/>
            <a:chExt cx="12222182" cy="1487647"/>
          </a:xfrm>
        </p:grpSpPr>
        <p:sp>
          <p:nvSpPr>
            <p:cNvPr id="8" name="Rechteck 8">
              <a:extLst>
                <a:ext uri="{FF2B5EF4-FFF2-40B4-BE49-F238E27FC236}">
                  <a16:creationId xmlns:a16="http://schemas.microsoft.com/office/drawing/2014/main" id="{6A5094DB-1335-6640-866E-C3DBD9017E63}"/>
                </a:ext>
              </a:extLst>
            </p:cNvPr>
            <p:cNvSpPr/>
            <p:nvPr userDrawn="1"/>
          </p:nvSpPr>
          <p:spPr>
            <a:xfrm>
              <a:off x="0" y="0"/>
              <a:ext cx="12192000" cy="1484783"/>
            </a:xfrm>
            <a:prstGeom prst="rect">
              <a:avLst/>
            </a:prstGeom>
            <a:solidFill>
              <a:srgbClr val="0003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0" i="0" dirty="0">
                <a:latin typeface="Roboto Light" panose="02000000000000000000" pitchFamily="2" charset="0"/>
              </a:endParaRPr>
            </a:p>
          </p:txBody>
        </p:sp>
        <p:pic>
          <p:nvPicPr>
            <p:cNvPr id="9" name="Grafik 9">
              <a:extLst>
                <a:ext uri="{FF2B5EF4-FFF2-40B4-BE49-F238E27FC236}">
                  <a16:creationId xmlns:a16="http://schemas.microsoft.com/office/drawing/2014/main" id="{75004DB0-4580-EA42-A3A4-AEC88770B0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78350"/>
            <a:stretch/>
          </p:blipFill>
          <p:spPr>
            <a:xfrm>
              <a:off x="-30180" y="1"/>
              <a:ext cx="12222178" cy="1484784"/>
            </a:xfrm>
            <a:prstGeom prst="rect">
              <a:avLst/>
            </a:prstGeom>
          </p:spPr>
        </p:pic>
        <p:pic>
          <p:nvPicPr>
            <p:cNvPr id="10" name="Grafik 10">
              <a:extLst>
                <a:ext uri="{FF2B5EF4-FFF2-40B4-BE49-F238E27FC236}">
                  <a16:creationId xmlns:a16="http://schemas.microsoft.com/office/drawing/2014/main" id="{0FC3106E-7AD3-9644-9E3A-A62ED7DF419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78350"/>
            <a:stretch/>
          </p:blipFill>
          <p:spPr>
            <a:xfrm>
              <a:off x="-30182" y="-2862"/>
              <a:ext cx="12222178" cy="1484784"/>
            </a:xfrm>
            <a:prstGeom prst="rect">
              <a:avLst/>
            </a:prstGeom>
          </p:spPr>
        </p:pic>
      </p:grp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35465" y="1710000"/>
            <a:ext cx="11533772" cy="4697413"/>
          </a:xfrm>
        </p:spPr>
        <p:txBody>
          <a:bodyPr/>
          <a:lstStyle/>
          <a:p>
            <a:pPr lvl="0"/>
            <a:r>
              <a:rPr lang="de-DE" noProof="0" dirty="0"/>
              <a:t>Erste Ebene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35361" y="468000"/>
            <a:ext cx="11521280" cy="873064"/>
          </a:xfrm>
        </p:spPr>
        <p:txBody>
          <a:bodyPr lIns="36000" tIns="36000" rIns="36000" bIns="36000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32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lang="en-US" sz="2400" kern="1200" baseline="0" dirty="0">
                <a:solidFill>
                  <a:srgbClr val="DAE1E5"/>
                </a:solidFill>
                <a:latin typeface="+mj-lt"/>
                <a:ea typeface="+mn-ea"/>
                <a:cs typeface="+mn-cs"/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E8000"/>
              </a:buClr>
              <a:buFont typeface="Univers LT Std 47 Cn Lt" panose="020B0406020202040204" pitchFamily="34" charset="0"/>
              <a:buNone/>
            </a:pPr>
            <a:r>
              <a:rPr lang="de-DE" noProof="0" dirty="0"/>
              <a:t>Folientitel</a:t>
            </a:r>
          </a:p>
          <a:p>
            <a:pPr lvl="1"/>
            <a:r>
              <a:rPr lang="de-DE" noProof="0" dirty="0">
                <a:latin typeface="+mj-lt"/>
              </a:rPr>
              <a:t>Hier steht eine </a:t>
            </a:r>
            <a:r>
              <a:rPr lang="en-GB" noProof="0" dirty="0">
                <a:latin typeface="+mj-lt"/>
              </a:rPr>
              <a:t>Subline</a:t>
            </a:r>
            <a:endParaRPr lang="en-GB" noProof="0" dirty="0"/>
          </a:p>
        </p:txBody>
      </p:sp>
      <p:sp>
        <p:nvSpPr>
          <p:cNvPr id="6" name="Rectangle 32"/>
          <p:cNvSpPr txBox="1">
            <a:spLocks noChangeArrowheads="1"/>
          </p:cNvSpPr>
          <p:nvPr userDrawn="1"/>
        </p:nvSpPr>
        <p:spPr>
          <a:xfrm>
            <a:off x="11408392" y="6603180"/>
            <a:ext cx="598541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kern="1200" smtClean="0">
                <a:solidFill>
                  <a:srgbClr val="AFA89B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4122738" algn="ctr"/>
                <a:tab pos="8161338" algn="r"/>
              </a:tabLst>
              <a:defRPr/>
            </a:pPr>
            <a:fld id="{FA1A5CA6-F4D8-40C2-B025-1BB3C929C755}" type="slidenum">
              <a:rPr lang="de-DE" sz="1000" noProof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pPr algn="r">
                <a:tabLst>
                  <a:tab pos="4122738" algn="ctr"/>
                  <a:tab pos="8161338" algn="r"/>
                </a:tabLst>
                <a:defRPr/>
              </a:pPr>
              <a:t>‹#›</a:t>
            </a:fld>
            <a:endParaRPr lang="de-DE" sz="1100" noProof="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4661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Standardtext -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/>
          <p:nvPr userDrawn="1"/>
        </p:nvSpPr>
        <p:spPr>
          <a:xfrm>
            <a:off x="0" y="2"/>
            <a:ext cx="12192000" cy="14847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35465" y="1710000"/>
            <a:ext cx="11533772" cy="4697413"/>
          </a:xfrm>
        </p:spPr>
        <p:txBody>
          <a:bodyPr/>
          <a:lstStyle/>
          <a:p>
            <a:pPr lvl="0"/>
            <a:r>
              <a:rPr lang="de-DE" noProof="0" dirty="0"/>
              <a:t>Erste Ebene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35361" y="468000"/>
            <a:ext cx="11521280" cy="873064"/>
          </a:xfrm>
        </p:spPr>
        <p:txBody>
          <a:bodyPr lIns="36000" tIns="36000" rIns="36000" bIns="36000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32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lang="en-US" sz="2400" kern="1200" baseline="0" dirty="0">
                <a:solidFill>
                  <a:srgbClr val="DAE1E5"/>
                </a:solidFill>
                <a:latin typeface="+mj-lt"/>
                <a:ea typeface="+mn-ea"/>
                <a:cs typeface="+mn-cs"/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E8000"/>
              </a:buClr>
              <a:buFont typeface="Univers LT Std 47 Cn Lt" panose="020B0406020202040204" pitchFamily="34" charset="0"/>
              <a:buNone/>
            </a:pPr>
            <a:r>
              <a:rPr lang="de-DE" noProof="0" dirty="0"/>
              <a:t>Folientitel</a:t>
            </a:r>
          </a:p>
          <a:p>
            <a:pPr lvl="1"/>
            <a:r>
              <a:rPr lang="de-DE" noProof="0" dirty="0">
                <a:latin typeface="+mj-lt"/>
              </a:rPr>
              <a:t>Hier steht eine </a:t>
            </a:r>
            <a:r>
              <a:rPr lang="en-GB" noProof="0" dirty="0">
                <a:latin typeface="+mj-lt"/>
              </a:rPr>
              <a:t>Subline</a:t>
            </a:r>
            <a:endParaRPr lang="en-GB" noProof="0" dirty="0"/>
          </a:p>
        </p:txBody>
      </p:sp>
      <p:sp>
        <p:nvSpPr>
          <p:cNvPr id="6" name="Rectangle 32"/>
          <p:cNvSpPr txBox="1">
            <a:spLocks noChangeArrowheads="1"/>
          </p:cNvSpPr>
          <p:nvPr userDrawn="1"/>
        </p:nvSpPr>
        <p:spPr>
          <a:xfrm>
            <a:off x="11408392" y="6603180"/>
            <a:ext cx="598541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kern="1200" smtClean="0">
                <a:solidFill>
                  <a:srgbClr val="AFA89B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4122738" algn="ctr"/>
                <a:tab pos="8161338" algn="r"/>
              </a:tabLst>
              <a:defRPr/>
            </a:pPr>
            <a:fld id="{FA1A5CA6-F4D8-40C2-B025-1BB3C929C755}" type="slidenum">
              <a:rPr lang="de-DE" sz="1000" noProof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pPr algn="r">
                <a:tabLst>
                  <a:tab pos="4122738" algn="ctr"/>
                  <a:tab pos="8161338" algn="r"/>
                </a:tabLst>
                <a:defRPr/>
              </a:pPr>
              <a:t>‹#›</a:t>
            </a:fld>
            <a:endParaRPr lang="de-DE" sz="1100" noProof="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4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Standardtext - bra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/>
          <p:nvPr userDrawn="1"/>
        </p:nvSpPr>
        <p:spPr>
          <a:xfrm>
            <a:off x="0" y="2"/>
            <a:ext cx="12192000" cy="14847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35467" y="1710000"/>
            <a:ext cx="11533768" cy="4697413"/>
          </a:xfrm>
        </p:spPr>
        <p:txBody>
          <a:bodyPr/>
          <a:lstStyle/>
          <a:p>
            <a:pPr lvl="0"/>
            <a:r>
              <a:rPr lang="de-DE" noProof="0" dirty="0"/>
              <a:t>Erste Ebene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35466" y="468000"/>
            <a:ext cx="11521070" cy="873064"/>
          </a:xfrm>
        </p:spPr>
        <p:txBody>
          <a:bodyPr lIns="36000" tIns="36000" rIns="36000" bIns="36000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32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lang="en-US" sz="2400" kern="1200" baseline="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E8000"/>
              </a:buClr>
              <a:buFont typeface="Univers LT Std 47 Cn Lt" panose="020B0406020202040204" pitchFamily="34" charset="0"/>
              <a:buNone/>
            </a:pPr>
            <a:r>
              <a:rPr lang="de-DE" noProof="0" dirty="0"/>
              <a:t>Folientitel</a:t>
            </a:r>
          </a:p>
          <a:p>
            <a:pPr lvl="1"/>
            <a:r>
              <a:rPr lang="de-DE" noProof="0" dirty="0">
                <a:latin typeface="+mj-lt"/>
              </a:rPr>
              <a:t>Hier steht eine </a:t>
            </a:r>
            <a:r>
              <a:rPr lang="en-GB" noProof="0" dirty="0">
                <a:latin typeface="+mj-lt"/>
              </a:rPr>
              <a:t>Subline</a:t>
            </a:r>
            <a:endParaRPr lang="en-GB" noProof="0" dirty="0"/>
          </a:p>
        </p:txBody>
      </p:sp>
      <p:sp>
        <p:nvSpPr>
          <p:cNvPr id="9" name="Rectangle 32"/>
          <p:cNvSpPr txBox="1">
            <a:spLocks noChangeArrowheads="1"/>
          </p:cNvSpPr>
          <p:nvPr userDrawn="1"/>
        </p:nvSpPr>
        <p:spPr>
          <a:xfrm>
            <a:off x="11408392" y="6603180"/>
            <a:ext cx="598541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kern="1200" smtClean="0">
                <a:solidFill>
                  <a:srgbClr val="AFA89B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4122738" algn="ctr"/>
                <a:tab pos="8161338" algn="r"/>
              </a:tabLst>
              <a:defRPr/>
            </a:pPr>
            <a:fld id="{FA1A5CA6-F4D8-40C2-B025-1BB3C929C755}" type="slidenum">
              <a:rPr lang="de-DE" sz="1000" noProof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pPr algn="r">
                <a:tabLst>
                  <a:tab pos="4122738" algn="ctr"/>
                  <a:tab pos="8161338" algn="r"/>
                </a:tabLst>
                <a:defRPr/>
              </a:pPr>
              <a:t>‹#›</a:t>
            </a:fld>
            <a:endParaRPr lang="de-DE" sz="1100" noProof="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8237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Text x2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35466" y="1710000"/>
            <a:ext cx="5568513" cy="4697413"/>
          </a:xfrm>
        </p:spPr>
        <p:txBody>
          <a:bodyPr/>
          <a:lstStyle/>
          <a:p>
            <a:pPr lvl="0"/>
            <a:r>
              <a:rPr lang="de-DE" noProof="0" dirty="0"/>
              <a:t>Erste Ebene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0" name="Rectangle 2"/>
          <p:cNvSpPr/>
          <p:nvPr userDrawn="1"/>
        </p:nvSpPr>
        <p:spPr>
          <a:xfrm>
            <a:off x="0" y="2"/>
            <a:ext cx="12192000" cy="1484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Inhaltsplatzhalter 11"/>
          <p:cNvSpPr>
            <a:spLocks noGrp="1"/>
          </p:cNvSpPr>
          <p:nvPr>
            <p:ph sz="quarter" idx="15" hasCustomPrompt="1"/>
          </p:nvPr>
        </p:nvSpPr>
        <p:spPr>
          <a:xfrm>
            <a:off x="6288022" y="1710000"/>
            <a:ext cx="5568514" cy="4697413"/>
          </a:xfrm>
        </p:spPr>
        <p:txBody>
          <a:bodyPr/>
          <a:lstStyle/>
          <a:p>
            <a:pPr lvl="0"/>
            <a:r>
              <a:rPr lang="de-DE" noProof="0"/>
              <a:t>Erste Ebene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35466" y="468000"/>
            <a:ext cx="11521070" cy="873064"/>
          </a:xfrm>
        </p:spPr>
        <p:txBody>
          <a:bodyPr lIns="36000" tIns="36000" rIns="36000" bIns="36000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32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lang="en-US" sz="2400" kern="1200" baseline="0" dirty="0">
                <a:solidFill>
                  <a:srgbClr val="DAE1E5"/>
                </a:solidFill>
                <a:latin typeface="+mj-lt"/>
                <a:ea typeface="+mn-ea"/>
                <a:cs typeface="+mn-cs"/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E8000"/>
              </a:buClr>
              <a:buFont typeface="Univers LT Std 47 Cn Lt" panose="020B0406020202040204" pitchFamily="34" charset="0"/>
              <a:buNone/>
            </a:pPr>
            <a:r>
              <a:rPr lang="de-DE" noProof="0" dirty="0"/>
              <a:t>Folientitel</a:t>
            </a:r>
          </a:p>
          <a:p>
            <a:pPr lvl="1"/>
            <a:r>
              <a:rPr lang="de-DE" noProof="0" dirty="0">
                <a:latin typeface="+mj-lt"/>
              </a:rPr>
              <a:t>Hier steht eine </a:t>
            </a:r>
            <a:r>
              <a:rPr lang="en-GB" noProof="0" dirty="0">
                <a:latin typeface="+mj-lt"/>
              </a:rPr>
              <a:t>Subline</a:t>
            </a:r>
            <a:endParaRPr lang="en-GB" noProof="0" dirty="0"/>
          </a:p>
        </p:txBody>
      </p:sp>
      <p:sp>
        <p:nvSpPr>
          <p:cNvPr id="9" name="Rectangle 32"/>
          <p:cNvSpPr txBox="1">
            <a:spLocks noChangeArrowheads="1"/>
          </p:cNvSpPr>
          <p:nvPr userDrawn="1"/>
        </p:nvSpPr>
        <p:spPr>
          <a:xfrm>
            <a:off x="11408392" y="6603180"/>
            <a:ext cx="598541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kern="1200" smtClean="0">
                <a:solidFill>
                  <a:srgbClr val="AFA89B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4122738" algn="ctr"/>
                <a:tab pos="8161338" algn="r"/>
              </a:tabLst>
              <a:defRPr/>
            </a:pPr>
            <a:fld id="{FA1A5CA6-F4D8-40C2-B025-1BB3C929C755}" type="slidenum">
              <a:rPr lang="de-DE" sz="1000" noProof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pPr algn="r">
                <a:tabLst>
                  <a:tab pos="4122738" algn="ctr"/>
                  <a:tab pos="8161338" algn="r"/>
                </a:tabLst>
                <a:defRPr/>
              </a:pPr>
              <a:t>‹#›</a:t>
            </a:fld>
            <a:endParaRPr lang="de-DE" sz="1100" noProof="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2887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Text x2 - vertikal -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35466" y="1710000"/>
            <a:ext cx="5568513" cy="4697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Erste Ebene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" name="Inhaltsplatzhalter 11"/>
          <p:cNvSpPr>
            <a:spLocks noGrp="1"/>
          </p:cNvSpPr>
          <p:nvPr>
            <p:ph sz="quarter" idx="15" hasCustomPrompt="1"/>
          </p:nvPr>
        </p:nvSpPr>
        <p:spPr>
          <a:xfrm>
            <a:off x="6288022" y="1710000"/>
            <a:ext cx="5568514" cy="4697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 dirty="0"/>
              <a:t>Erste Ebene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35466" y="468000"/>
            <a:ext cx="11521070" cy="873064"/>
          </a:xfrm>
        </p:spPr>
        <p:txBody>
          <a:bodyPr lIns="36000" tIns="36000" rIns="36000" bIns="36000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32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lang="en-US" sz="2400" kern="1200" baseline="0" dirty="0">
                <a:solidFill>
                  <a:srgbClr val="DAE1E5"/>
                </a:solidFill>
                <a:latin typeface="+mj-lt"/>
                <a:ea typeface="+mn-ea"/>
                <a:cs typeface="+mn-cs"/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E8000"/>
              </a:buClr>
              <a:buFont typeface="Univers LT Std 47 Cn Lt" panose="020B0406020202040204" pitchFamily="34" charset="0"/>
              <a:buNone/>
            </a:pPr>
            <a:r>
              <a:rPr lang="de-DE" noProof="0" dirty="0"/>
              <a:t>Folientitel</a:t>
            </a:r>
          </a:p>
          <a:p>
            <a:pPr lvl="1"/>
            <a:r>
              <a:rPr lang="de-DE" noProof="0" dirty="0">
                <a:latin typeface="+mj-lt"/>
              </a:rPr>
              <a:t>Hier steht eine </a:t>
            </a:r>
            <a:r>
              <a:rPr lang="en-GB" noProof="0" dirty="0">
                <a:latin typeface="+mj-lt"/>
              </a:rPr>
              <a:t>Subline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73561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Text x2 - horizontal -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sz="quarter" idx="17" hasCustomPrompt="1"/>
          </p:nvPr>
        </p:nvSpPr>
        <p:spPr>
          <a:xfrm>
            <a:off x="335466" y="1700808"/>
            <a:ext cx="11520236" cy="2016224"/>
          </a:xfrm>
          <a:solidFill>
            <a:schemeClr val="tx1"/>
          </a:solidFill>
          <a:ln>
            <a:noFill/>
          </a:ln>
        </p:spPr>
        <p:txBody>
          <a:bodyPr lIns="108000" tIns="108000" rIns="108000" bIns="108000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de-DE" noProof="0" dirty="0"/>
              <a:t>Erste Ebene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5" hasCustomPrompt="1"/>
          </p:nvPr>
        </p:nvSpPr>
        <p:spPr>
          <a:xfrm>
            <a:off x="335466" y="3717033"/>
            <a:ext cx="11520236" cy="2680593"/>
          </a:xfrm>
          <a:solidFill>
            <a:schemeClr val="accent1"/>
          </a:solidFill>
          <a:ln>
            <a:noFill/>
          </a:ln>
        </p:spPr>
        <p:txBody>
          <a:bodyPr lIns="108000" tIns="108000" rIns="108000" bIns="108000"/>
          <a:lstStyle/>
          <a:p>
            <a:pPr lvl="0"/>
            <a:r>
              <a:rPr lang="de-DE" noProof="0" dirty="0"/>
              <a:t>Erste Ebene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35466" y="468000"/>
            <a:ext cx="11521070" cy="873064"/>
          </a:xfrm>
        </p:spPr>
        <p:txBody>
          <a:bodyPr lIns="36000" tIns="36000" rIns="36000" bIns="36000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3200" kern="12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lang="en-US" sz="2400" kern="120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E8000"/>
              </a:buClr>
              <a:buFont typeface="Univers LT Std 47 Cn Lt" panose="020B0406020202040204" pitchFamily="34" charset="0"/>
              <a:buNone/>
            </a:pPr>
            <a:r>
              <a:rPr lang="de-DE" noProof="0" dirty="0"/>
              <a:t>Folientitel</a:t>
            </a:r>
          </a:p>
          <a:p>
            <a:pPr lvl="1"/>
            <a:r>
              <a:rPr lang="de-DE" noProof="0" dirty="0">
                <a:latin typeface="+mj-lt"/>
              </a:rPr>
              <a:t>Hier steht eine </a:t>
            </a:r>
            <a:r>
              <a:rPr lang="en-GB" noProof="0" dirty="0">
                <a:latin typeface="+mj-lt"/>
              </a:rPr>
              <a:t>Subline</a:t>
            </a:r>
            <a:endParaRPr lang="en-GB" noProof="0" dirty="0"/>
          </a:p>
        </p:txBody>
      </p:sp>
      <p:sp>
        <p:nvSpPr>
          <p:cNvPr id="8" name="Rectangle 32"/>
          <p:cNvSpPr txBox="1">
            <a:spLocks noChangeArrowheads="1"/>
          </p:cNvSpPr>
          <p:nvPr userDrawn="1"/>
        </p:nvSpPr>
        <p:spPr>
          <a:xfrm>
            <a:off x="11408392" y="6603180"/>
            <a:ext cx="598541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kern="1200" smtClean="0">
                <a:solidFill>
                  <a:srgbClr val="AFA89B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4122738" algn="ctr"/>
                <a:tab pos="8161338" algn="r"/>
              </a:tabLst>
              <a:defRPr/>
            </a:pPr>
            <a:fld id="{FA1A5CA6-F4D8-40C2-B025-1BB3C929C755}" type="slidenum">
              <a:rPr lang="de-DE" sz="1000" noProof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pPr algn="r">
                <a:tabLst>
                  <a:tab pos="4122738" algn="ctr"/>
                  <a:tab pos="8161338" algn="r"/>
                </a:tabLst>
                <a:defRPr/>
              </a:pPr>
              <a:t>‹#›</a:t>
            </a:fld>
            <a:endParaRPr lang="de-DE" sz="1100" noProof="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7588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Text x2 - horizontal - bra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sz="quarter" idx="17" hasCustomPrompt="1"/>
          </p:nvPr>
        </p:nvSpPr>
        <p:spPr>
          <a:xfrm>
            <a:off x="335466" y="1700808"/>
            <a:ext cx="11520236" cy="2016224"/>
          </a:xfrm>
          <a:solidFill>
            <a:srgbClr val="7D735F"/>
          </a:solidFill>
          <a:ln>
            <a:noFill/>
          </a:ln>
        </p:spPr>
        <p:txBody>
          <a:bodyPr lIns="108000" tIns="108000" rIns="108000" bIns="108000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de-DE" noProof="0" dirty="0"/>
              <a:t>Erste Ebene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5" hasCustomPrompt="1"/>
          </p:nvPr>
        </p:nvSpPr>
        <p:spPr>
          <a:xfrm>
            <a:off x="335466" y="3717033"/>
            <a:ext cx="11520236" cy="2680593"/>
          </a:xfrm>
          <a:solidFill>
            <a:schemeClr val="accent4"/>
          </a:solidFill>
          <a:ln>
            <a:noFill/>
          </a:ln>
        </p:spPr>
        <p:txBody>
          <a:bodyPr lIns="108000" tIns="108000" rIns="108000" bIns="108000"/>
          <a:lstStyle/>
          <a:p>
            <a:pPr lvl="0"/>
            <a:r>
              <a:rPr lang="de-DE" noProof="0"/>
              <a:t>Erste Ebene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35466" y="468000"/>
            <a:ext cx="11521070" cy="873064"/>
          </a:xfrm>
        </p:spPr>
        <p:txBody>
          <a:bodyPr lIns="36000" tIns="36000" rIns="36000" bIns="36000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3200" kern="12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lang="en-US" sz="2400" kern="120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E8000"/>
              </a:buClr>
              <a:buFont typeface="Univers LT Std 47 Cn Lt" panose="020B0406020202040204" pitchFamily="34" charset="0"/>
              <a:buNone/>
            </a:pPr>
            <a:r>
              <a:rPr lang="de-DE" noProof="0" dirty="0"/>
              <a:t>Folientitel</a:t>
            </a:r>
          </a:p>
          <a:p>
            <a:pPr lvl="1"/>
            <a:r>
              <a:rPr lang="de-DE" noProof="0" dirty="0">
                <a:latin typeface="+mj-lt"/>
              </a:rPr>
              <a:t>Hier steht eine </a:t>
            </a:r>
            <a:r>
              <a:rPr lang="en-GB" noProof="0" dirty="0">
                <a:latin typeface="+mj-lt"/>
              </a:rPr>
              <a:t>Subline</a:t>
            </a:r>
            <a:endParaRPr lang="en-GB" noProof="0" dirty="0"/>
          </a:p>
        </p:txBody>
      </p:sp>
      <p:sp>
        <p:nvSpPr>
          <p:cNvPr id="9" name="Rectangle 32"/>
          <p:cNvSpPr txBox="1">
            <a:spLocks noChangeArrowheads="1"/>
          </p:cNvSpPr>
          <p:nvPr userDrawn="1"/>
        </p:nvSpPr>
        <p:spPr>
          <a:xfrm>
            <a:off x="11408392" y="6603180"/>
            <a:ext cx="598541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kern="1200" smtClean="0">
                <a:solidFill>
                  <a:srgbClr val="AFA89B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4122738" algn="ctr"/>
                <a:tab pos="8161338" algn="r"/>
              </a:tabLst>
              <a:defRPr/>
            </a:pPr>
            <a:fld id="{FA1A5CA6-F4D8-40C2-B025-1BB3C929C755}" type="slidenum">
              <a:rPr lang="de-DE" sz="1000" noProof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pPr algn="r">
                <a:tabLst>
                  <a:tab pos="4122738" algn="ctr"/>
                  <a:tab pos="8161338" algn="r"/>
                </a:tabLst>
                <a:defRPr/>
              </a:pPr>
              <a:t>‹#›</a:t>
            </a:fld>
            <a:endParaRPr lang="de-DE" sz="1100" noProof="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2602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Text mit Grafik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4206188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73" imgH="476" progId="TCLayout.ActiveDocument.1">
                  <p:embed/>
                </p:oleObj>
              </mc:Choice>
              <mc:Fallback>
                <p:oleObj name="think-cell Folie" r:id="rId3" imgW="473" imgH="47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Inhaltsplatzhalter 2"/>
          <p:cNvSpPr>
            <a:spLocks noGrp="1"/>
          </p:cNvSpPr>
          <p:nvPr>
            <p:ph sz="quarter" idx="22"/>
          </p:nvPr>
        </p:nvSpPr>
        <p:spPr>
          <a:xfrm>
            <a:off x="0" y="1700213"/>
            <a:ext cx="12192000" cy="30511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4752001"/>
            <a:ext cx="12192000" cy="21141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35466" y="5013176"/>
            <a:ext cx="5568513" cy="1512168"/>
          </a:xfrm>
        </p:spPr>
        <p:txBody>
          <a:bodyPr/>
          <a:lstStyle/>
          <a:p>
            <a:pPr lvl="0"/>
            <a:r>
              <a:rPr lang="de-DE" noProof="0" dirty="0"/>
              <a:t>Erste Ebene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" name="Inhaltsplatzhalter 11"/>
          <p:cNvSpPr>
            <a:spLocks noGrp="1"/>
          </p:cNvSpPr>
          <p:nvPr>
            <p:ph sz="quarter" idx="15" hasCustomPrompt="1"/>
          </p:nvPr>
        </p:nvSpPr>
        <p:spPr>
          <a:xfrm>
            <a:off x="6288022" y="5013176"/>
            <a:ext cx="5568514" cy="1512168"/>
          </a:xfrm>
        </p:spPr>
        <p:txBody>
          <a:bodyPr/>
          <a:lstStyle/>
          <a:p>
            <a:pPr lvl="0"/>
            <a:r>
              <a:rPr lang="de-DE" noProof="0" dirty="0"/>
              <a:t>Erste Ebene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35466" y="468000"/>
            <a:ext cx="11521070" cy="873064"/>
          </a:xfrm>
        </p:spPr>
        <p:txBody>
          <a:bodyPr lIns="36000" tIns="36000" rIns="36000" bIns="36000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3200" kern="12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lang="en-US" sz="2400" kern="120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E8000"/>
              </a:buClr>
              <a:buFont typeface="Univers LT Std 47 Cn Lt" panose="020B0406020202040204" pitchFamily="34" charset="0"/>
              <a:buNone/>
            </a:pPr>
            <a:r>
              <a:rPr lang="de-DE" noProof="0" dirty="0"/>
              <a:t>Folientitel</a:t>
            </a:r>
          </a:p>
          <a:p>
            <a:pPr lvl="1"/>
            <a:r>
              <a:rPr lang="de-DE" noProof="0" dirty="0">
                <a:latin typeface="+mj-lt"/>
              </a:rPr>
              <a:t>Hier steht eine </a:t>
            </a:r>
            <a:r>
              <a:rPr lang="en-GB" noProof="0" dirty="0">
                <a:latin typeface="+mj-lt"/>
              </a:rPr>
              <a:t>Subline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065212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Text mit Grafik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35466" y="1710000"/>
            <a:ext cx="3552289" cy="2232000"/>
          </a:xfrm>
          <a:prstGeom prst="rect">
            <a:avLst/>
          </a:prstGeom>
          <a:noFill/>
        </p:spPr>
        <p:txBody>
          <a:bodyPr lIns="0" tIns="0" rIns="0" bIns="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12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2400" b="0" baseline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360363" indent="-182563">
              <a:lnSpc>
                <a:spcPct val="150000"/>
              </a:lnSpc>
              <a:spcBef>
                <a:spcPts val="200"/>
              </a:spcBef>
              <a:buClr>
                <a:schemeClr val="accent4"/>
              </a:buClr>
              <a:buFont typeface="Univers LT Std 47 Cn Lt" panose="020B0406020202040204" pitchFamily="34" charset="0"/>
              <a:buChar char="»"/>
              <a:defRPr baseline="0">
                <a:latin typeface="+mn-lt"/>
              </a:defRPr>
            </a:lvl2pPr>
            <a:lvl3pPr marL="536575" indent="-176213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baseline="0">
                <a:latin typeface="+mn-lt"/>
              </a:defRPr>
            </a:lvl3pPr>
            <a:lvl4pPr marL="804863" indent="-268288">
              <a:spcBef>
                <a:spcPts val="200"/>
              </a:spcBef>
              <a:buFont typeface="Univers LT Std 47 Cn Lt" panose="020B0406020202040204" pitchFamily="34" charset="0"/>
              <a:buChar char="–"/>
              <a:defRPr baseline="0">
                <a:latin typeface="+mn-lt"/>
              </a:defRPr>
            </a:lvl4pPr>
            <a:lvl5pPr marL="895350" indent="0">
              <a:spcBef>
                <a:spcPts val="200"/>
              </a:spcBef>
              <a:buFont typeface="+mj-lt"/>
              <a:buNone/>
              <a:defRPr baseline="0">
                <a:latin typeface="+mn-lt"/>
              </a:defRPr>
            </a:lvl5pPr>
          </a:lstStyle>
          <a:p>
            <a:pPr lvl="0"/>
            <a:r>
              <a:rPr lang="de-DE" noProof="0" dirty="0"/>
              <a:t>Bild/Infografik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8304158" y="1710000"/>
            <a:ext cx="3553404" cy="2232000"/>
          </a:xfrm>
          <a:prstGeom prst="rect">
            <a:avLst/>
          </a:prstGeom>
          <a:noFill/>
        </p:spPr>
        <p:txBody>
          <a:bodyPr lIns="0" tIns="0" rIns="0" bIns="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12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2400" b="0" baseline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360363" indent="-182563">
              <a:lnSpc>
                <a:spcPct val="150000"/>
              </a:lnSpc>
              <a:spcBef>
                <a:spcPts val="200"/>
              </a:spcBef>
              <a:buClr>
                <a:schemeClr val="accent4"/>
              </a:buClr>
              <a:buFont typeface="Univers LT Std 47 Cn Lt" panose="020B0406020202040204" pitchFamily="34" charset="0"/>
              <a:buChar char="»"/>
              <a:defRPr baseline="0">
                <a:latin typeface="+mn-lt"/>
              </a:defRPr>
            </a:lvl2pPr>
            <a:lvl3pPr marL="536575" indent="-176213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baseline="0">
                <a:latin typeface="+mn-lt"/>
              </a:defRPr>
            </a:lvl3pPr>
            <a:lvl4pPr marL="804863" indent="-268288">
              <a:spcBef>
                <a:spcPts val="200"/>
              </a:spcBef>
              <a:buFont typeface="Univers LT Std 47 Cn Lt" panose="020B0406020202040204" pitchFamily="34" charset="0"/>
              <a:buChar char="–"/>
              <a:defRPr baseline="0">
                <a:latin typeface="+mn-lt"/>
              </a:defRPr>
            </a:lvl4pPr>
            <a:lvl5pPr marL="895350" indent="0">
              <a:spcBef>
                <a:spcPts val="200"/>
              </a:spcBef>
              <a:buFont typeface="+mj-lt"/>
              <a:buNone/>
              <a:defRPr baseline="0">
                <a:latin typeface="+mn-lt"/>
              </a:defRPr>
            </a:lvl5pPr>
          </a:lstStyle>
          <a:p>
            <a:pPr lvl="0"/>
            <a:r>
              <a:rPr lang="de-DE" noProof="0" dirty="0"/>
              <a:t>Bild/Infografik</a:t>
            </a:r>
          </a:p>
        </p:txBody>
      </p:sp>
      <p:sp>
        <p:nvSpPr>
          <p:cNvPr id="11" name="Rectangle 2"/>
          <p:cNvSpPr/>
          <p:nvPr userDrawn="1"/>
        </p:nvSpPr>
        <p:spPr>
          <a:xfrm>
            <a:off x="0" y="2"/>
            <a:ext cx="12192000" cy="1484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35468" y="4149081"/>
            <a:ext cx="3552287" cy="2258333"/>
          </a:xfrm>
        </p:spPr>
        <p:txBody>
          <a:bodyPr/>
          <a:lstStyle/>
          <a:p>
            <a:pPr lvl="0"/>
            <a:r>
              <a:rPr lang="de-DE" noProof="0"/>
              <a:t>Erste Ebene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20" name="Inhaltsplatzhalter 11"/>
          <p:cNvSpPr>
            <a:spLocks noGrp="1"/>
          </p:cNvSpPr>
          <p:nvPr>
            <p:ph sz="quarter" idx="21" hasCustomPrompt="1"/>
          </p:nvPr>
        </p:nvSpPr>
        <p:spPr>
          <a:xfrm>
            <a:off x="4319209" y="4149081"/>
            <a:ext cx="3552287" cy="2258333"/>
          </a:xfrm>
        </p:spPr>
        <p:txBody>
          <a:bodyPr/>
          <a:lstStyle/>
          <a:p>
            <a:pPr lvl="0"/>
            <a:r>
              <a:rPr lang="de-DE" noProof="0"/>
              <a:t>Erste Ebene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21" name="Inhaltsplatzhalter 11"/>
          <p:cNvSpPr>
            <a:spLocks noGrp="1"/>
          </p:cNvSpPr>
          <p:nvPr>
            <p:ph sz="quarter" idx="22" hasCustomPrompt="1"/>
          </p:nvPr>
        </p:nvSpPr>
        <p:spPr>
          <a:xfrm>
            <a:off x="8304249" y="4149081"/>
            <a:ext cx="3552287" cy="2258333"/>
          </a:xfrm>
        </p:spPr>
        <p:txBody>
          <a:bodyPr/>
          <a:lstStyle/>
          <a:p>
            <a:pPr lvl="0"/>
            <a:r>
              <a:rPr lang="de-DE" noProof="0"/>
              <a:t>Erste Ebene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3" hasCustomPrompt="1"/>
          </p:nvPr>
        </p:nvSpPr>
        <p:spPr>
          <a:xfrm>
            <a:off x="4319118" y="1700808"/>
            <a:ext cx="3553404" cy="2241192"/>
          </a:xfrm>
          <a:prstGeom prst="rect">
            <a:avLst/>
          </a:prstGeom>
          <a:noFill/>
        </p:spPr>
        <p:txBody>
          <a:bodyPr lIns="0" tIns="0" rIns="0" bIns="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12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2400" b="0" baseline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360363" indent="-182563">
              <a:lnSpc>
                <a:spcPct val="150000"/>
              </a:lnSpc>
              <a:spcBef>
                <a:spcPts val="200"/>
              </a:spcBef>
              <a:buClr>
                <a:schemeClr val="accent4"/>
              </a:buClr>
              <a:buFont typeface="Univers LT Std 47 Cn Lt" panose="020B0406020202040204" pitchFamily="34" charset="0"/>
              <a:buChar char="»"/>
              <a:defRPr baseline="0">
                <a:latin typeface="+mn-lt"/>
              </a:defRPr>
            </a:lvl2pPr>
            <a:lvl3pPr marL="536575" indent="-176213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baseline="0">
                <a:latin typeface="+mn-lt"/>
              </a:defRPr>
            </a:lvl3pPr>
            <a:lvl4pPr marL="804863" indent="-268288">
              <a:spcBef>
                <a:spcPts val="200"/>
              </a:spcBef>
              <a:buFont typeface="Univers LT Std 47 Cn Lt" panose="020B0406020202040204" pitchFamily="34" charset="0"/>
              <a:buChar char="–"/>
              <a:defRPr baseline="0">
                <a:latin typeface="+mn-lt"/>
              </a:defRPr>
            </a:lvl4pPr>
            <a:lvl5pPr marL="895350" indent="0">
              <a:spcBef>
                <a:spcPts val="200"/>
              </a:spcBef>
              <a:buFont typeface="+mj-lt"/>
              <a:buNone/>
              <a:defRPr baseline="0">
                <a:latin typeface="+mn-lt"/>
              </a:defRPr>
            </a:lvl5pPr>
          </a:lstStyle>
          <a:p>
            <a:pPr lvl="0"/>
            <a:r>
              <a:rPr lang="de-DE" noProof="0" dirty="0"/>
              <a:t>Bild/Infografik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335466" y="468000"/>
            <a:ext cx="11521070" cy="873064"/>
          </a:xfrm>
        </p:spPr>
        <p:txBody>
          <a:bodyPr lIns="36000" tIns="36000" rIns="36000" bIns="36000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32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lang="en-US" sz="2400" kern="1200" baseline="0" dirty="0">
                <a:solidFill>
                  <a:srgbClr val="DAE1E5"/>
                </a:solidFill>
                <a:latin typeface="+mj-lt"/>
                <a:ea typeface="+mn-ea"/>
                <a:cs typeface="+mn-cs"/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E8000"/>
              </a:buClr>
              <a:buFont typeface="Univers LT Std 47 Cn Lt" panose="020B0406020202040204" pitchFamily="34" charset="0"/>
              <a:buNone/>
            </a:pPr>
            <a:r>
              <a:rPr lang="de-DE" noProof="0" dirty="0"/>
              <a:t>Folientitel</a:t>
            </a:r>
          </a:p>
          <a:p>
            <a:pPr lvl="1"/>
            <a:r>
              <a:rPr lang="de-DE" noProof="0" dirty="0">
                <a:latin typeface="+mj-lt"/>
              </a:rPr>
              <a:t>Hier steht eine </a:t>
            </a:r>
            <a:r>
              <a:rPr lang="en-GB" noProof="0" dirty="0">
                <a:latin typeface="+mj-lt"/>
              </a:rPr>
              <a:t>Subline</a:t>
            </a:r>
            <a:endParaRPr lang="en-GB" noProof="0" dirty="0"/>
          </a:p>
        </p:txBody>
      </p:sp>
      <p:sp>
        <p:nvSpPr>
          <p:cNvPr id="12" name="Rectangle 32"/>
          <p:cNvSpPr txBox="1">
            <a:spLocks noChangeArrowheads="1"/>
          </p:cNvSpPr>
          <p:nvPr userDrawn="1"/>
        </p:nvSpPr>
        <p:spPr>
          <a:xfrm>
            <a:off x="11408392" y="6603180"/>
            <a:ext cx="598541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kern="1200" smtClean="0">
                <a:solidFill>
                  <a:srgbClr val="AFA89B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4122738" algn="ctr"/>
                <a:tab pos="8161338" algn="r"/>
              </a:tabLst>
              <a:defRPr/>
            </a:pPr>
            <a:fld id="{FA1A5CA6-F4D8-40C2-B025-1BB3C929C755}" type="slidenum">
              <a:rPr lang="de-DE" sz="1000" noProof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pPr algn="r">
                <a:tabLst>
                  <a:tab pos="4122738" algn="ctr"/>
                  <a:tab pos="8161338" algn="r"/>
                </a:tabLst>
                <a:defRPr/>
              </a:pPr>
              <a:t>‹#›</a:t>
            </a:fld>
            <a:endParaRPr lang="de-DE" sz="1100" noProof="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15790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Text mit Grafik x3 - bunt 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35999" y="1710000"/>
            <a:ext cx="4056000" cy="51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4055999" y="1710000"/>
            <a:ext cx="4080000" cy="5156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Inhaltsplatzhalter 11"/>
          <p:cNvSpPr>
            <a:spLocks noGrp="1"/>
          </p:cNvSpPr>
          <p:nvPr>
            <p:ph sz="quarter" idx="18" hasCustomPrompt="1"/>
          </p:nvPr>
        </p:nvSpPr>
        <p:spPr>
          <a:xfrm>
            <a:off x="4055997" y="1710000"/>
            <a:ext cx="4079999" cy="5148000"/>
          </a:xfrm>
          <a:ln>
            <a:noFill/>
          </a:ln>
        </p:spPr>
        <p:txBody>
          <a:bodyPr lIns="180000" tIns="216000" rIns="180000" bIns="216000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de-DE" noProof="0" dirty="0"/>
              <a:t>Erste Ebene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8" name="Inhaltsplatzhalter 11"/>
          <p:cNvSpPr>
            <a:spLocks noGrp="1"/>
          </p:cNvSpPr>
          <p:nvPr>
            <p:ph sz="quarter" idx="19" hasCustomPrompt="1"/>
          </p:nvPr>
        </p:nvSpPr>
        <p:spPr>
          <a:xfrm>
            <a:off x="8135998" y="1710000"/>
            <a:ext cx="4056001" cy="5148000"/>
          </a:xfrm>
          <a:ln>
            <a:noFill/>
          </a:ln>
        </p:spPr>
        <p:txBody>
          <a:bodyPr lIns="180000" tIns="216000" rIns="180000" bIns="216000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de-DE" noProof="0" dirty="0"/>
              <a:t>Erste Ebene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1710000"/>
            <a:ext cx="4056000" cy="5156200"/>
          </a:xfrm>
          <a:prstGeom prst="rect">
            <a:avLst/>
          </a:prstGeom>
          <a:solidFill>
            <a:srgbClr val="446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" y="1710000"/>
            <a:ext cx="4055995" cy="5148000"/>
          </a:xfrm>
          <a:ln>
            <a:noFill/>
          </a:ln>
        </p:spPr>
        <p:txBody>
          <a:bodyPr lIns="180000" tIns="216000" rIns="180000" bIns="216000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de-DE" noProof="0" dirty="0"/>
              <a:t>Erste Ebene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35466" y="468000"/>
            <a:ext cx="11521070" cy="873064"/>
          </a:xfrm>
        </p:spPr>
        <p:txBody>
          <a:bodyPr lIns="36000" tIns="36000" rIns="36000" bIns="36000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3200" kern="12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lang="en-US" sz="2400" kern="120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E8000"/>
              </a:buClr>
              <a:buFont typeface="Univers LT Std 47 Cn Lt" panose="020B0406020202040204" pitchFamily="34" charset="0"/>
              <a:buNone/>
            </a:pPr>
            <a:r>
              <a:rPr lang="de-DE" noProof="0" dirty="0"/>
              <a:t>Folientitel</a:t>
            </a:r>
          </a:p>
          <a:p>
            <a:pPr lvl="1"/>
            <a:r>
              <a:rPr lang="de-DE" noProof="0" dirty="0">
                <a:latin typeface="+mj-lt"/>
              </a:rPr>
              <a:t>Hier steht eine </a:t>
            </a:r>
            <a:r>
              <a:rPr lang="en-GB" noProof="0" dirty="0">
                <a:latin typeface="+mj-lt"/>
              </a:rPr>
              <a:t>Subline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78101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2D694CD-DDA7-C34E-B446-B161B45C9C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" y="0"/>
            <a:ext cx="12189596" cy="686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E7AEFB0C-B6FF-D449-A433-9483E4A17AA2}"/>
              </a:ext>
            </a:extLst>
          </p:cNvPr>
          <p:cNvSpPr/>
          <p:nvPr userDrawn="1"/>
        </p:nvSpPr>
        <p:spPr>
          <a:xfrm>
            <a:off x="0" y="5868423"/>
            <a:ext cx="12192000" cy="989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5D9F1564-D5E7-5145-BAC9-D793849E5B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5360" y="6004255"/>
            <a:ext cx="8640960" cy="44203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>
            <a:spAutoFit/>
          </a:bodyPr>
          <a:lstStyle>
            <a:lvl1pPr marL="0" indent="0" algn="l">
              <a:spcBef>
                <a:spcPts val="300"/>
              </a:spcBef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300"/>
              </a:spcBef>
              <a:buNone/>
              <a:defRPr sz="160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800" baseline="0"/>
            </a:lvl3pPr>
            <a:lvl4pPr marL="0" indent="0" algn="l">
              <a:buNone/>
              <a:defRPr sz="1600" baseline="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 dirty="0"/>
              <a:t>Titel der Präsentation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8249F8-F1EF-6D44-8AE3-38E793274B2F}"/>
              </a:ext>
            </a:extLst>
          </p:cNvPr>
          <p:cNvSpPr txBox="1"/>
          <p:nvPr userDrawn="1"/>
        </p:nvSpPr>
        <p:spPr>
          <a:xfrm>
            <a:off x="335360" y="6525344"/>
            <a:ext cx="1296144" cy="21602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indent="0">
              <a:buFontTx/>
              <a:buNone/>
            </a:pPr>
            <a:r>
              <a:rPr lang="de-DE" sz="1200" dirty="0">
                <a:solidFill>
                  <a:schemeClr val="tx1"/>
                </a:solidFill>
              </a:rPr>
              <a:t>© it-economics 2019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3AD055A6-8A29-F546-B44E-42C00490A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60091" y="6524625"/>
            <a:ext cx="5040313" cy="217488"/>
          </a:xfrm>
        </p:spPr>
        <p:txBody>
          <a:bodyPr lIns="0" tIns="18000" rIns="0" bIns="0">
            <a:noAutofit/>
          </a:bodyPr>
          <a:lstStyle>
            <a:lvl1pPr marL="177750" indent="-177750">
              <a:buClrTx/>
              <a:buFont typeface="PingFangSC-Regular" panose="020B0400000000000000" pitchFamily="34" charset="-122"/>
              <a:buChar char="￨"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Verfasser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A4199B4-07D2-BA48-A652-F3A78CD3A9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69535" y="6101765"/>
            <a:ext cx="1762929" cy="54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859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Text mit Grafik x3 - bun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11"/>
          <p:cNvSpPr>
            <a:spLocks noGrp="1"/>
          </p:cNvSpPr>
          <p:nvPr>
            <p:ph sz="quarter" idx="22" hasCustomPrompt="1"/>
          </p:nvPr>
        </p:nvSpPr>
        <p:spPr>
          <a:xfrm>
            <a:off x="4079776" y="2276872"/>
            <a:ext cx="4032448" cy="4680520"/>
          </a:xfrm>
          <a:ln>
            <a:solidFill>
              <a:schemeClr val="bg2"/>
            </a:solidFill>
          </a:ln>
        </p:spPr>
        <p:txBody>
          <a:bodyPr lIns="180000" tIns="216000" rIns="180000" bIns="216000"/>
          <a:lstStyle/>
          <a:p>
            <a:pPr lvl="0"/>
            <a:r>
              <a:rPr lang="de-DE" noProof="0"/>
              <a:t>Erste Ebene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3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1" y="2276872"/>
            <a:ext cx="4079776" cy="4680520"/>
          </a:xfrm>
          <a:ln>
            <a:solidFill>
              <a:schemeClr val="bg2"/>
            </a:solidFill>
          </a:ln>
        </p:spPr>
        <p:txBody>
          <a:bodyPr lIns="180000" tIns="216000" rIns="180000" bIns="216000"/>
          <a:lstStyle/>
          <a:p>
            <a:pPr lvl="0"/>
            <a:r>
              <a:rPr lang="de-DE" noProof="0"/>
              <a:t>Erste Ebene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072700" y="1700808"/>
            <a:ext cx="4039525" cy="648072"/>
          </a:xfrm>
          <a:prstGeom prst="rect">
            <a:avLst/>
          </a:prstGeom>
          <a:solidFill>
            <a:schemeClr val="bg2"/>
          </a:solidFill>
        </p:spPr>
        <p:txBody>
          <a:bodyPr lIns="180000" tIns="36000" rIns="36000" bIns="36000" anchor="ctr" anchorCtr="0"/>
          <a:lstStyle>
            <a:lvl1pPr marL="0" indent="0">
              <a:lnSpc>
                <a:spcPct val="100000"/>
              </a:lnSpc>
              <a:spcBef>
                <a:spcPts val="300"/>
              </a:spcBef>
              <a:buClr>
                <a:schemeClr val="accent5"/>
              </a:buClr>
              <a:buSzPct val="100000"/>
              <a:buFont typeface="Univers LT Std 47 Cn Lt" panose="020B0406020202040204" pitchFamily="34" charset="0"/>
              <a:buNone/>
              <a:defRPr sz="2400" b="0" baseline="0">
                <a:solidFill>
                  <a:schemeClr val="bg1"/>
                </a:solidFill>
                <a:latin typeface="+mj-lt"/>
              </a:defRPr>
            </a:lvl1pPr>
            <a:lvl2pPr marL="182563" indent="-182563">
              <a:lnSpc>
                <a:spcPct val="100000"/>
              </a:lnSpc>
              <a:spcBef>
                <a:spcPts val="300"/>
              </a:spcBef>
              <a:buClr>
                <a:schemeClr val="accent5"/>
              </a:buClr>
              <a:buFont typeface="Univers LT Std 47 Cn Lt" panose="020B0406020202040204" pitchFamily="34" charset="0"/>
              <a:buChar char="»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360363" indent="-1841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  <a:latin typeface="+mn-lt"/>
              </a:defRPr>
            </a:lvl3pPr>
            <a:lvl4pPr marL="536575" indent="-176213">
              <a:spcBef>
                <a:spcPts val="300"/>
              </a:spcBef>
              <a:buFont typeface="Arial" panose="020B0604020202020204" pitchFamily="34" charset="0"/>
              <a:buChar char="•"/>
              <a:defRPr baseline="0">
                <a:solidFill>
                  <a:schemeClr val="bg1"/>
                </a:solidFill>
                <a:latin typeface="+mn-lt"/>
              </a:defRPr>
            </a:lvl4pPr>
            <a:lvl5pPr marL="719138" indent="-182563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895350" algn="l"/>
              </a:tabLst>
              <a:defRPr baseline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Titel</a:t>
            </a:r>
          </a:p>
        </p:txBody>
      </p:sp>
      <p:sp>
        <p:nvSpPr>
          <p:cNvPr id="49" name="Content Placeholder 2"/>
          <p:cNvSpPr>
            <a:spLocks noGrp="1"/>
          </p:cNvSpPr>
          <p:nvPr>
            <p:ph idx="10" hasCustomPrompt="1"/>
          </p:nvPr>
        </p:nvSpPr>
        <p:spPr>
          <a:xfrm>
            <a:off x="1" y="1700808"/>
            <a:ext cx="4079777" cy="648072"/>
          </a:xfrm>
          <a:prstGeom prst="rect">
            <a:avLst/>
          </a:prstGeom>
          <a:solidFill>
            <a:srgbClr val="44697D"/>
          </a:solidFill>
        </p:spPr>
        <p:txBody>
          <a:bodyPr lIns="180000" tIns="36000" rIns="36000" bIns="36000" anchor="ctr" anchorCtr="0"/>
          <a:lstStyle>
            <a:lvl1pPr marL="0" indent="0">
              <a:lnSpc>
                <a:spcPct val="100000"/>
              </a:lnSpc>
              <a:spcBef>
                <a:spcPts val="300"/>
              </a:spcBef>
              <a:buClr>
                <a:schemeClr val="accent5"/>
              </a:buClr>
              <a:buSzPct val="100000"/>
              <a:buFont typeface="Univers LT Std 47 Cn Lt" panose="020B0406020202040204" pitchFamily="34" charset="0"/>
              <a:buNone/>
              <a:defRPr sz="2400" b="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buClr>
                <a:schemeClr val="accent5"/>
              </a:buClr>
              <a:buFont typeface="Univers LT Std 47 Cn Lt" panose="020B0406020202040204" pitchFamily="34" charset="0"/>
              <a:buNone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360363" indent="-1841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  <a:latin typeface="+mn-lt"/>
              </a:defRPr>
            </a:lvl3pPr>
            <a:lvl4pPr marL="536575" indent="-176213">
              <a:spcBef>
                <a:spcPts val="300"/>
              </a:spcBef>
              <a:buFont typeface="Arial" panose="020B0604020202020204" pitchFamily="34" charset="0"/>
              <a:buChar char="•"/>
              <a:defRPr baseline="0">
                <a:solidFill>
                  <a:schemeClr val="bg1"/>
                </a:solidFill>
                <a:latin typeface="+mn-lt"/>
              </a:defRPr>
            </a:lvl4pPr>
            <a:lvl5pPr marL="719138" indent="-182563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895350" algn="l"/>
              </a:tabLst>
              <a:defRPr baseline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Titel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35466" y="468000"/>
            <a:ext cx="11521070" cy="873064"/>
          </a:xfrm>
        </p:spPr>
        <p:txBody>
          <a:bodyPr lIns="36000" tIns="36000" rIns="36000" bIns="36000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3200" kern="12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lang="en-US" sz="2400" kern="120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E8000"/>
              </a:buClr>
              <a:buFont typeface="Univers LT Std 47 Cn Lt" panose="020B0406020202040204" pitchFamily="34" charset="0"/>
              <a:buNone/>
            </a:pPr>
            <a:r>
              <a:rPr lang="de-DE" noProof="0" dirty="0"/>
              <a:t>Folientitel</a:t>
            </a:r>
          </a:p>
          <a:p>
            <a:pPr lvl="1"/>
            <a:r>
              <a:rPr lang="de-DE" noProof="0" dirty="0">
                <a:latin typeface="+mj-lt"/>
              </a:rPr>
              <a:t>Hier steht eine </a:t>
            </a:r>
            <a:r>
              <a:rPr lang="en-GB" noProof="0" dirty="0">
                <a:latin typeface="+mj-lt"/>
              </a:rPr>
              <a:t>Subline</a:t>
            </a:r>
            <a:endParaRPr lang="en-GB" noProof="0" dirty="0"/>
          </a:p>
        </p:txBody>
      </p:sp>
      <p:sp>
        <p:nvSpPr>
          <p:cNvPr id="11" name="Rectangle 32"/>
          <p:cNvSpPr txBox="1">
            <a:spLocks noChangeArrowheads="1"/>
          </p:cNvSpPr>
          <p:nvPr userDrawn="1"/>
        </p:nvSpPr>
        <p:spPr>
          <a:xfrm>
            <a:off x="11408392" y="6603180"/>
            <a:ext cx="598541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kern="1200" smtClean="0">
                <a:solidFill>
                  <a:srgbClr val="AFA89B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4122738" algn="ctr"/>
                <a:tab pos="8161338" algn="r"/>
              </a:tabLst>
              <a:defRPr/>
            </a:pPr>
            <a:fld id="{FA1A5CA6-F4D8-40C2-B025-1BB3C929C755}" type="slidenum">
              <a:rPr lang="de-DE" sz="1000" noProof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pPr algn="r">
                <a:tabLst>
                  <a:tab pos="4122738" algn="ctr"/>
                  <a:tab pos="8161338" algn="r"/>
                </a:tabLst>
                <a:defRPr/>
              </a:pPr>
              <a:t>‹#›</a:t>
            </a:fld>
            <a:endParaRPr lang="de-DE" sz="1100" noProof="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5" name="Inhaltsplatzhalter 11"/>
          <p:cNvSpPr>
            <a:spLocks noGrp="1"/>
          </p:cNvSpPr>
          <p:nvPr>
            <p:ph sz="quarter" idx="21" hasCustomPrompt="1"/>
          </p:nvPr>
        </p:nvSpPr>
        <p:spPr>
          <a:xfrm>
            <a:off x="8112224" y="2276872"/>
            <a:ext cx="4079776" cy="4680520"/>
          </a:xfrm>
          <a:ln>
            <a:solidFill>
              <a:schemeClr val="bg2"/>
            </a:solidFill>
          </a:ln>
        </p:spPr>
        <p:txBody>
          <a:bodyPr lIns="180000" tIns="216000" rIns="180000" bIns="216000"/>
          <a:lstStyle/>
          <a:p>
            <a:pPr lvl="0"/>
            <a:r>
              <a:rPr lang="de-DE" noProof="0"/>
              <a:t>Erste Ebene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0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112225" y="1700808"/>
            <a:ext cx="4079776" cy="648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216000" tIns="36000" rIns="36000" bIns="36000" anchor="ctr" anchorCtr="0"/>
          <a:lstStyle>
            <a:lvl1pPr marL="0" indent="0">
              <a:lnSpc>
                <a:spcPct val="100000"/>
              </a:lnSpc>
              <a:spcBef>
                <a:spcPts val="300"/>
              </a:spcBef>
              <a:buClr>
                <a:schemeClr val="accent5"/>
              </a:buClr>
              <a:buSzPct val="100000"/>
              <a:buFont typeface="Univers LT Std 47 Cn Lt" panose="020B0406020202040204" pitchFamily="34" charset="0"/>
              <a:buNone/>
              <a:defRPr sz="2400" b="0" baseline="0">
                <a:solidFill>
                  <a:schemeClr val="bg1"/>
                </a:solidFill>
                <a:latin typeface="+mj-lt"/>
              </a:defRPr>
            </a:lvl1pPr>
            <a:lvl2pPr marL="182563" indent="-182563">
              <a:lnSpc>
                <a:spcPct val="100000"/>
              </a:lnSpc>
              <a:spcBef>
                <a:spcPts val="300"/>
              </a:spcBef>
              <a:buClr>
                <a:schemeClr val="accent5"/>
              </a:buClr>
              <a:buFont typeface="Univers LT Std 47 Cn Lt" panose="020B0406020202040204" pitchFamily="34" charset="0"/>
              <a:buChar char="»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360363" indent="-1841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  <a:latin typeface="+mn-lt"/>
              </a:defRPr>
            </a:lvl3pPr>
            <a:lvl4pPr marL="536575" indent="-176213">
              <a:spcBef>
                <a:spcPts val="300"/>
              </a:spcBef>
              <a:buFont typeface="Arial" panose="020B0604020202020204" pitchFamily="34" charset="0"/>
              <a:buChar char="•"/>
              <a:defRPr baseline="0">
                <a:solidFill>
                  <a:schemeClr val="bg1"/>
                </a:solidFill>
                <a:latin typeface="+mn-lt"/>
              </a:defRPr>
            </a:lvl4pPr>
            <a:lvl5pPr marL="719138" indent="-182563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895350" algn="l"/>
              </a:tabLst>
              <a:defRPr baseline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9615953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Text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35466" y="4221089"/>
            <a:ext cx="5568513" cy="2186325"/>
          </a:xfrm>
        </p:spPr>
        <p:txBody>
          <a:bodyPr/>
          <a:lstStyle/>
          <a:p>
            <a:pPr lvl="0"/>
            <a:r>
              <a:rPr lang="de-DE" noProof="0"/>
              <a:t>Erste Ebene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3" name="Inhaltsplatzhalter 11"/>
          <p:cNvSpPr>
            <a:spLocks noGrp="1"/>
          </p:cNvSpPr>
          <p:nvPr>
            <p:ph sz="quarter" idx="15" hasCustomPrompt="1"/>
          </p:nvPr>
        </p:nvSpPr>
        <p:spPr>
          <a:xfrm>
            <a:off x="6288022" y="4221089"/>
            <a:ext cx="5568514" cy="2186325"/>
          </a:xfrm>
        </p:spPr>
        <p:txBody>
          <a:bodyPr/>
          <a:lstStyle/>
          <a:p>
            <a:pPr lvl="0"/>
            <a:r>
              <a:rPr lang="de-DE" noProof="0"/>
              <a:t>Erste Ebene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" name="Rectangle 2"/>
          <p:cNvSpPr/>
          <p:nvPr userDrawn="1"/>
        </p:nvSpPr>
        <p:spPr>
          <a:xfrm>
            <a:off x="0" y="2"/>
            <a:ext cx="12192000" cy="1484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Inhaltsplatzhalter 11"/>
          <p:cNvSpPr>
            <a:spLocks noGrp="1"/>
          </p:cNvSpPr>
          <p:nvPr>
            <p:ph sz="quarter" idx="16" hasCustomPrompt="1"/>
          </p:nvPr>
        </p:nvSpPr>
        <p:spPr>
          <a:xfrm>
            <a:off x="335466" y="1700809"/>
            <a:ext cx="5568513" cy="2186325"/>
          </a:xfrm>
        </p:spPr>
        <p:txBody>
          <a:bodyPr/>
          <a:lstStyle/>
          <a:p>
            <a:pPr lvl="0"/>
            <a:r>
              <a:rPr lang="de-DE" noProof="0" dirty="0"/>
              <a:t>Erste Ebene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8" name="Inhaltsplatzhalter 11"/>
          <p:cNvSpPr>
            <a:spLocks noGrp="1"/>
          </p:cNvSpPr>
          <p:nvPr>
            <p:ph sz="quarter" idx="17" hasCustomPrompt="1"/>
          </p:nvPr>
        </p:nvSpPr>
        <p:spPr>
          <a:xfrm>
            <a:off x="6288022" y="1700809"/>
            <a:ext cx="5568514" cy="2186325"/>
          </a:xfrm>
        </p:spPr>
        <p:txBody>
          <a:bodyPr/>
          <a:lstStyle/>
          <a:p>
            <a:pPr lvl="0"/>
            <a:r>
              <a:rPr lang="de-DE" noProof="0" dirty="0"/>
              <a:t>Erste Ebene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35466" y="468000"/>
            <a:ext cx="11521070" cy="873064"/>
          </a:xfrm>
        </p:spPr>
        <p:txBody>
          <a:bodyPr lIns="36000" tIns="36000" rIns="36000" bIns="36000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32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lang="en-US" sz="2400" kern="1200" baseline="0" dirty="0">
                <a:solidFill>
                  <a:srgbClr val="DAE1E5"/>
                </a:solidFill>
                <a:latin typeface="+mj-lt"/>
                <a:ea typeface="+mn-ea"/>
                <a:cs typeface="+mn-cs"/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E8000"/>
              </a:buClr>
              <a:buFont typeface="Univers LT Std 47 Cn Lt" panose="020B0406020202040204" pitchFamily="34" charset="0"/>
              <a:buNone/>
            </a:pPr>
            <a:r>
              <a:rPr lang="de-DE" noProof="0" dirty="0"/>
              <a:t>Folientitel</a:t>
            </a:r>
          </a:p>
          <a:p>
            <a:pPr lvl="1"/>
            <a:r>
              <a:rPr lang="de-DE" noProof="0" dirty="0">
                <a:latin typeface="+mj-lt"/>
              </a:rPr>
              <a:t>Hier steht eine </a:t>
            </a:r>
            <a:r>
              <a:rPr lang="en-GB" noProof="0" dirty="0">
                <a:latin typeface="+mj-lt"/>
              </a:rPr>
              <a:t>Subline</a:t>
            </a:r>
            <a:endParaRPr lang="en-GB" noProof="0" dirty="0"/>
          </a:p>
        </p:txBody>
      </p:sp>
      <p:sp>
        <p:nvSpPr>
          <p:cNvPr id="9" name="Rectangle 32"/>
          <p:cNvSpPr txBox="1">
            <a:spLocks noChangeArrowheads="1"/>
          </p:cNvSpPr>
          <p:nvPr userDrawn="1"/>
        </p:nvSpPr>
        <p:spPr>
          <a:xfrm>
            <a:off x="11408392" y="6603180"/>
            <a:ext cx="598541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kern="1200" smtClean="0">
                <a:solidFill>
                  <a:srgbClr val="AFA89B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4122738" algn="ctr"/>
                <a:tab pos="8161338" algn="r"/>
              </a:tabLst>
              <a:defRPr/>
            </a:pPr>
            <a:fld id="{FA1A5CA6-F4D8-40C2-B025-1BB3C929C755}" type="slidenum">
              <a:rPr lang="de-DE" sz="1000" noProof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pPr algn="r">
                <a:tabLst>
                  <a:tab pos="4122738" algn="ctr"/>
                  <a:tab pos="8161338" algn="r"/>
                </a:tabLst>
                <a:defRPr/>
              </a:pPr>
              <a:t>‹#›</a:t>
            </a:fld>
            <a:endParaRPr lang="de-DE" sz="1100" noProof="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531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Großes Bild -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/>
          <p:nvPr userDrawn="1"/>
        </p:nvSpPr>
        <p:spPr>
          <a:xfrm>
            <a:off x="0" y="2"/>
            <a:ext cx="12192000" cy="1484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484314"/>
            <a:ext cx="12192000" cy="5373687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Großes Bild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35466" y="468000"/>
            <a:ext cx="11521070" cy="873064"/>
          </a:xfrm>
        </p:spPr>
        <p:txBody>
          <a:bodyPr lIns="36000" tIns="36000" rIns="36000" bIns="36000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32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lang="en-US" sz="2400" kern="1200" baseline="0" dirty="0">
                <a:solidFill>
                  <a:srgbClr val="DAE1E5"/>
                </a:solidFill>
                <a:latin typeface="+mj-lt"/>
                <a:ea typeface="+mn-ea"/>
                <a:cs typeface="+mn-cs"/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E8000"/>
              </a:buClr>
              <a:buFont typeface="Univers LT Std 47 Cn Lt" panose="020B0406020202040204" pitchFamily="34" charset="0"/>
              <a:buNone/>
            </a:pPr>
            <a:r>
              <a:rPr lang="de-DE" noProof="0" dirty="0"/>
              <a:t>Folientitel</a:t>
            </a:r>
          </a:p>
          <a:p>
            <a:pPr lvl="1"/>
            <a:r>
              <a:rPr lang="de-DE" noProof="0" dirty="0">
                <a:latin typeface="+mj-lt"/>
              </a:rPr>
              <a:t>Hier steht eine </a:t>
            </a:r>
            <a:r>
              <a:rPr lang="en-GB" noProof="0" dirty="0">
                <a:latin typeface="+mj-lt"/>
              </a:rPr>
              <a:t>Subline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294954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Großes Bild - bra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/>
          <p:nvPr userDrawn="1"/>
        </p:nvSpPr>
        <p:spPr>
          <a:xfrm>
            <a:off x="0" y="2"/>
            <a:ext cx="12192000" cy="1484783"/>
          </a:xfrm>
          <a:prstGeom prst="rect">
            <a:avLst/>
          </a:prstGeom>
          <a:solidFill>
            <a:srgbClr val="7D7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484314"/>
            <a:ext cx="12192000" cy="5373687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Großes Bild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35466" y="468000"/>
            <a:ext cx="11521070" cy="873064"/>
          </a:xfrm>
        </p:spPr>
        <p:txBody>
          <a:bodyPr lIns="36000" tIns="36000" rIns="36000" bIns="36000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32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lang="en-US" sz="2400" kern="1200" baseline="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E8000"/>
              </a:buClr>
              <a:buFont typeface="Univers LT Std 47 Cn Lt" panose="020B0406020202040204" pitchFamily="34" charset="0"/>
              <a:buNone/>
            </a:pPr>
            <a:r>
              <a:rPr lang="de-DE" noProof="0" dirty="0"/>
              <a:t>Folientitel</a:t>
            </a:r>
          </a:p>
          <a:p>
            <a:pPr lvl="1"/>
            <a:r>
              <a:rPr lang="de-DE" noProof="0" dirty="0">
                <a:latin typeface="+mj-lt"/>
              </a:rPr>
              <a:t>Hier steht eine </a:t>
            </a:r>
            <a:r>
              <a:rPr lang="en-GB" noProof="0" dirty="0">
                <a:latin typeface="+mj-lt"/>
              </a:rPr>
              <a:t>Subline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508404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Großes Bild -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35466" y="468000"/>
            <a:ext cx="11521070" cy="873064"/>
          </a:xfrm>
        </p:spPr>
        <p:txBody>
          <a:bodyPr lIns="36000" tIns="36000" rIns="36000" bIns="36000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3200" kern="12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lang="en-US" sz="2400" kern="120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E8000"/>
              </a:buClr>
              <a:buFont typeface="Univers LT Std 47 Cn Lt" panose="020B0406020202040204" pitchFamily="34" charset="0"/>
              <a:buNone/>
            </a:pPr>
            <a:r>
              <a:rPr lang="de-DE" noProof="0" dirty="0"/>
              <a:t>Folientitel</a:t>
            </a:r>
          </a:p>
          <a:p>
            <a:pPr lvl="1"/>
            <a:r>
              <a:rPr lang="de-DE" noProof="0" dirty="0">
                <a:latin typeface="+mj-lt"/>
              </a:rPr>
              <a:t>Hier steht eine </a:t>
            </a:r>
            <a:r>
              <a:rPr lang="en-GB" noProof="0" dirty="0">
                <a:latin typeface="+mj-lt"/>
              </a:rPr>
              <a:t>Subline</a:t>
            </a:r>
            <a:endParaRPr lang="en-GB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484314"/>
            <a:ext cx="12192000" cy="5373687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Großes Bild</a:t>
            </a:r>
          </a:p>
        </p:txBody>
      </p:sp>
      <p:cxnSp>
        <p:nvCxnSpPr>
          <p:cNvPr id="5" name="Gerader Verbinder 6"/>
          <p:cNvCxnSpPr/>
          <p:nvPr userDrawn="1"/>
        </p:nvCxnSpPr>
        <p:spPr>
          <a:xfrm>
            <a:off x="0" y="1494000"/>
            <a:ext cx="12192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0162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Große Grafik -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554224" cy="6858000"/>
          </a:xfrm>
          <a:prstGeom prst="rect">
            <a:avLst/>
          </a:prstGeom>
          <a:solidFill>
            <a:srgbClr val="446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166997" y="1710000"/>
            <a:ext cx="8400587" cy="4697414"/>
          </a:xfrm>
          <a:prstGeom prst="rect">
            <a:avLst/>
          </a:prstGeom>
          <a:noFill/>
        </p:spPr>
        <p:txBody>
          <a:bodyPr lIns="0" tIns="0" rIns="0" bIns="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12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2400" b="0" baseline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360363" indent="-182563">
              <a:lnSpc>
                <a:spcPct val="150000"/>
              </a:lnSpc>
              <a:spcBef>
                <a:spcPts val="200"/>
              </a:spcBef>
              <a:buClr>
                <a:schemeClr val="accent4"/>
              </a:buClr>
              <a:buFont typeface="Univers LT Std 47 Cn Lt" panose="020B0406020202040204" pitchFamily="34" charset="0"/>
              <a:buChar char="»"/>
              <a:defRPr baseline="0">
                <a:latin typeface="+mn-lt"/>
              </a:defRPr>
            </a:lvl2pPr>
            <a:lvl3pPr marL="536575" indent="-176213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baseline="0">
                <a:latin typeface="+mn-lt"/>
              </a:defRPr>
            </a:lvl3pPr>
            <a:lvl4pPr marL="804863" indent="-268288">
              <a:spcBef>
                <a:spcPts val="200"/>
              </a:spcBef>
              <a:buFont typeface="Univers LT Std 47 Cn Lt" panose="020B0406020202040204" pitchFamily="34" charset="0"/>
              <a:buChar char="–"/>
              <a:defRPr baseline="0">
                <a:latin typeface="+mn-lt"/>
              </a:defRPr>
            </a:lvl4pPr>
            <a:lvl5pPr marL="895350" indent="0">
              <a:spcBef>
                <a:spcPts val="200"/>
              </a:spcBef>
              <a:buFont typeface="+mj-lt"/>
              <a:buNone/>
              <a:defRPr baseline="0">
                <a:latin typeface="+mn-lt"/>
              </a:defRPr>
            </a:lvl5pPr>
          </a:lstStyle>
          <a:p>
            <a:pPr lvl="0"/>
            <a:r>
              <a:rPr lang="de-DE" noProof="0" dirty="0"/>
              <a:t>Bild/Infografik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220209" y="468000"/>
            <a:ext cx="8347791" cy="873064"/>
          </a:xfrm>
        </p:spPr>
        <p:txBody>
          <a:bodyPr lIns="36000" tIns="36000" rIns="36000" bIns="36000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3200" kern="12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lang="en-US" sz="2400" kern="120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E8000"/>
              </a:buClr>
              <a:buFont typeface="Univers LT Std 47 Cn Lt" panose="020B0406020202040204" pitchFamily="34" charset="0"/>
              <a:buNone/>
            </a:pPr>
            <a:r>
              <a:rPr lang="de-DE" noProof="0" dirty="0"/>
              <a:t>Folientitel</a:t>
            </a:r>
          </a:p>
          <a:p>
            <a:pPr lvl="1"/>
            <a:r>
              <a:rPr lang="de-DE" noProof="0" dirty="0">
                <a:latin typeface="+mj-lt"/>
              </a:rPr>
              <a:t>Hier steht eine </a:t>
            </a:r>
            <a:r>
              <a:rPr lang="en-GB" noProof="0" dirty="0">
                <a:latin typeface="+mj-lt"/>
              </a:rPr>
              <a:t>Subline</a:t>
            </a:r>
            <a:endParaRPr lang="en-GB" noProof="0" dirty="0"/>
          </a:p>
        </p:txBody>
      </p:sp>
      <p:sp>
        <p:nvSpPr>
          <p:cNvPr id="8" name="Rectangle 32"/>
          <p:cNvSpPr txBox="1">
            <a:spLocks noChangeArrowheads="1"/>
          </p:cNvSpPr>
          <p:nvPr userDrawn="1"/>
        </p:nvSpPr>
        <p:spPr>
          <a:xfrm>
            <a:off x="11408392" y="6603180"/>
            <a:ext cx="598541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kern="1200" smtClean="0">
                <a:solidFill>
                  <a:srgbClr val="AFA89B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4122738" algn="ctr"/>
                <a:tab pos="8161338" algn="r"/>
              </a:tabLst>
              <a:defRPr/>
            </a:pPr>
            <a:fld id="{FA1A5CA6-F4D8-40C2-B025-1BB3C929C755}" type="slidenum">
              <a:rPr lang="de-DE" sz="1000" noProof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pPr algn="r">
                <a:tabLst>
                  <a:tab pos="4122738" algn="ctr"/>
                  <a:tab pos="8161338" algn="r"/>
                </a:tabLst>
                <a:defRPr/>
              </a:pPr>
              <a:t>‹#›</a:t>
            </a:fld>
            <a:endParaRPr lang="de-DE" sz="1100" noProof="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1" name="Rectangle 64"/>
          <p:cNvSpPr/>
          <p:nvPr userDrawn="1"/>
        </p:nvSpPr>
        <p:spPr>
          <a:xfrm>
            <a:off x="535087" y="5621250"/>
            <a:ext cx="43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9341" y="3789041"/>
            <a:ext cx="1631917" cy="1800548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Beispiel</a:t>
            </a:r>
          </a:p>
          <a:p>
            <a:pPr lvl="0"/>
            <a:r>
              <a:rPr lang="de-DE" dirty="0"/>
              <a:t>Grafiken</a:t>
            </a:r>
          </a:p>
        </p:txBody>
      </p:sp>
    </p:spTree>
    <p:extLst>
      <p:ext uri="{BB962C8B-B14F-4D97-AF65-F5344CB8AC3E}">
        <p14:creationId xmlns:p14="http://schemas.microsoft.com/office/powerpoint/2010/main" val="4896164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Große Grafik - bra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2"/>
          <p:cNvSpPr txBox="1">
            <a:spLocks noChangeArrowheads="1"/>
          </p:cNvSpPr>
          <p:nvPr userDrawn="1"/>
        </p:nvSpPr>
        <p:spPr>
          <a:xfrm>
            <a:off x="11408392" y="6603180"/>
            <a:ext cx="598541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kern="1200" smtClean="0">
                <a:solidFill>
                  <a:srgbClr val="AFA89B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4122738" algn="ctr"/>
                <a:tab pos="8161338" algn="r"/>
              </a:tabLst>
              <a:defRPr/>
            </a:pPr>
            <a:fld id="{FA1A5CA6-F4D8-40C2-B025-1BB3C929C755}" type="slidenum">
              <a:rPr lang="de-DE" sz="1000" noProof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pPr algn="r">
                <a:tabLst>
                  <a:tab pos="4122738" algn="ctr"/>
                  <a:tab pos="8161338" algn="r"/>
                </a:tabLst>
                <a:defRPr/>
              </a:pPr>
              <a:t>‹#›</a:t>
            </a:fld>
            <a:endParaRPr lang="de-DE" sz="1100" noProof="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0" name="Rectangle 1"/>
          <p:cNvSpPr/>
          <p:nvPr userDrawn="1"/>
        </p:nvSpPr>
        <p:spPr>
          <a:xfrm>
            <a:off x="0" y="0"/>
            <a:ext cx="255422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166997" y="1710000"/>
            <a:ext cx="8400587" cy="4697414"/>
          </a:xfrm>
          <a:prstGeom prst="rect">
            <a:avLst/>
          </a:prstGeom>
          <a:noFill/>
        </p:spPr>
        <p:txBody>
          <a:bodyPr lIns="0" tIns="0" rIns="0" bIns="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12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2400" b="0" baseline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360363" indent="-182563">
              <a:lnSpc>
                <a:spcPct val="150000"/>
              </a:lnSpc>
              <a:spcBef>
                <a:spcPts val="200"/>
              </a:spcBef>
              <a:buClr>
                <a:schemeClr val="accent4"/>
              </a:buClr>
              <a:buFont typeface="Univers LT Std 47 Cn Lt" panose="020B0406020202040204" pitchFamily="34" charset="0"/>
              <a:buChar char="»"/>
              <a:defRPr baseline="0">
                <a:latin typeface="+mn-lt"/>
              </a:defRPr>
            </a:lvl2pPr>
            <a:lvl3pPr marL="536575" indent="-176213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baseline="0">
                <a:latin typeface="+mn-lt"/>
              </a:defRPr>
            </a:lvl3pPr>
            <a:lvl4pPr marL="804863" indent="-268288">
              <a:spcBef>
                <a:spcPts val="200"/>
              </a:spcBef>
              <a:buFont typeface="Univers LT Std 47 Cn Lt" panose="020B0406020202040204" pitchFamily="34" charset="0"/>
              <a:buChar char="–"/>
              <a:defRPr baseline="0">
                <a:latin typeface="+mn-lt"/>
              </a:defRPr>
            </a:lvl4pPr>
            <a:lvl5pPr marL="895350" indent="0">
              <a:spcBef>
                <a:spcPts val="200"/>
              </a:spcBef>
              <a:buFont typeface="+mj-lt"/>
              <a:buNone/>
              <a:defRPr baseline="0">
                <a:latin typeface="+mn-lt"/>
              </a:defRPr>
            </a:lvl5pPr>
          </a:lstStyle>
          <a:p>
            <a:pPr lvl="0"/>
            <a:r>
              <a:rPr lang="de-DE" noProof="0" dirty="0"/>
              <a:t>Bild/Infografik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220209" y="468000"/>
            <a:ext cx="8347791" cy="873064"/>
          </a:xfrm>
        </p:spPr>
        <p:txBody>
          <a:bodyPr lIns="36000" tIns="36000" rIns="36000" bIns="36000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3200" kern="12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lang="en-US" sz="2400" kern="120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E8000"/>
              </a:buClr>
              <a:buFont typeface="Univers LT Std 47 Cn Lt" panose="020B0406020202040204" pitchFamily="34" charset="0"/>
              <a:buNone/>
            </a:pPr>
            <a:r>
              <a:rPr lang="de-DE" noProof="0" dirty="0"/>
              <a:t>Folientitel</a:t>
            </a:r>
          </a:p>
          <a:p>
            <a:pPr lvl="1"/>
            <a:r>
              <a:rPr lang="de-DE" noProof="0" dirty="0">
                <a:latin typeface="+mj-lt"/>
              </a:rPr>
              <a:t>Hier steht eine </a:t>
            </a:r>
            <a:r>
              <a:rPr lang="en-GB" noProof="0" dirty="0">
                <a:latin typeface="+mj-lt"/>
              </a:rPr>
              <a:t>Subline</a:t>
            </a:r>
            <a:endParaRPr lang="en-GB" noProof="0" dirty="0"/>
          </a:p>
        </p:txBody>
      </p:sp>
      <p:sp>
        <p:nvSpPr>
          <p:cNvPr id="15" name="Rectangle 64"/>
          <p:cNvSpPr/>
          <p:nvPr userDrawn="1"/>
        </p:nvSpPr>
        <p:spPr>
          <a:xfrm>
            <a:off x="535087" y="5621250"/>
            <a:ext cx="43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9341" y="3789041"/>
            <a:ext cx="1631917" cy="1800548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Beispiel</a:t>
            </a:r>
          </a:p>
          <a:p>
            <a:pPr lvl="0"/>
            <a:r>
              <a:rPr lang="de-DE" dirty="0"/>
              <a:t>Grafiken</a:t>
            </a:r>
          </a:p>
        </p:txBody>
      </p:sp>
    </p:spTree>
    <p:extLst>
      <p:ext uri="{BB962C8B-B14F-4D97-AF65-F5344CB8AC3E}">
        <p14:creationId xmlns:p14="http://schemas.microsoft.com/office/powerpoint/2010/main" val="10492758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 Raster - 3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5807968" y="260648"/>
            <a:ext cx="0" cy="626539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783632" y="2313224"/>
            <a:ext cx="92202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2783632" y="4473464"/>
            <a:ext cx="92202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32"/>
          <p:cNvSpPr txBox="1">
            <a:spLocks noChangeArrowheads="1"/>
          </p:cNvSpPr>
          <p:nvPr userDrawn="1"/>
        </p:nvSpPr>
        <p:spPr>
          <a:xfrm>
            <a:off x="11408392" y="6603180"/>
            <a:ext cx="598541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kern="1200" smtClean="0">
                <a:solidFill>
                  <a:srgbClr val="AFA89B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4122738" algn="ctr"/>
                <a:tab pos="8161338" algn="r"/>
              </a:tabLst>
              <a:defRPr/>
            </a:pPr>
            <a:fld id="{FA1A5CA6-F4D8-40C2-B025-1BB3C929C755}" type="slidenum">
              <a:rPr lang="de-DE" sz="1000" noProof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pPr algn="r">
                <a:tabLst>
                  <a:tab pos="4122738" algn="ctr"/>
                  <a:tab pos="8161338" algn="r"/>
                </a:tabLst>
                <a:defRPr/>
              </a:pPr>
              <a:t>‹#›</a:t>
            </a:fld>
            <a:endParaRPr lang="de-DE" sz="1100" noProof="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28" name="Rectangle 1"/>
          <p:cNvSpPr/>
          <p:nvPr userDrawn="1"/>
        </p:nvSpPr>
        <p:spPr>
          <a:xfrm>
            <a:off x="0" y="0"/>
            <a:ext cx="2554224" cy="6858000"/>
          </a:xfrm>
          <a:prstGeom prst="rect">
            <a:avLst/>
          </a:prstGeom>
          <a:solidFill>
            <a:srgbClr val="446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0" name="Rectangle 64"/>
          <p:cNvSpPr/>
          <p:nvPr userDrawn="1"/>
        </p:nvSpPr>
        <p:spPr>
          <a:xfrm>
            <a:off x="535087" y="5621250"/>
            <a:ext cx="43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Textplatzhalt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39341" y="3789041"/>
            <a:ext cx="1631917" cy="1800548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Unsere</a:t>
            </a:r>
          </a:p>
          <a:p>
            <a:pPr lvl="0"/>
            <a:r>
              <a:rPr lang="de-DE" dirty="0"/>
              <a:t>Partner</a:t>
            </a:r>
          </a:p>
        </p:txBody>
      </p:sp>
      <p:sp>
        <p:nvSpPr>
          <p:cNvPr id="32" name="Content Placeholder 3"/>
          <p:cNvSpPr>
            <a:spLocks noGrp="1"/>
          </p:cNvSpPr>
          <p:nvPr>
            <p:ph sz="quarter" idx="22"/>
          </p:nvPr>
        </p:nvSpPr>
        <p:spPr>
          <a:xfrm>
            <a:off x="2783633" y="260648"/>
            <a:ext cx="2880320" cy="19442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34" name="Content Placeholder 3"/>
          <p:cNvSpPr>
            <a:spLocks noGrp="1"/>
          </p:cNvSpPr>
          <p:nvPr>
            <p:ph sz="quarter" idx="23"/>
          </p:nvPr>
        </p:nvSpPr>
        <p:spPr>
          <a:xfrm>
            <a:off x="2783632" y="2421236"/>
            <a:ext cx="2880321" cy="19442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35" name="Content Placeholder 3"/>
          <p:cNvSpPr>
            <a:spLocks noGrp="1"/>
          </p:cNvSpPr>
          <p:nvPr>
            <p:ph sz="quarter" idx="24"/>
          </p:nvPr>
        </p:nvSpPr>
        <p:spPr>
          <a:xfrm>
            <a:off x="2783632" y="4581825"/>
            <a:ext cx="2880321" cy="19442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cxnSp>
        <p:nvCxnSpPr>
          <p:cNvPr id="46" name="Straight Connector 4"/>
          <p:cNvCxnSpPr/>
          <p:nvPr userDrawn="1"/>
        </p:nvCxnSpPr>
        <p:spPr>
          <a:xfrm>
            <a:off x="8979594" y="260648"/>
            <a:ext cx="0" cy="626539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3"/>
          <p:cNvSpPr>
            <a:spLocks noGrp="1"/>
          </p:cNvSpPr>
          <p:nvPr>
            <p:ph sz="quarter" idx="25"/>
          </p:nvPr>
        </p:nvSpPr>
        <p:spPr>
          <a:xfrm>
            <a:off x="5955259" y="260648"/>
            <a:ext cx="2880320" cy="19442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8" name="Content Placeholder 3"/>
          <p:cNvSpPr>
            <a:spLocks noGrp="1"/>
          </p:cNvSpPr>
          <p:nvPr>
            <p:ph sz="quarter" idx="26"/>
          </p:nvPr>
        </p:nvSpPr>
        <p:spPr>
          <a:xfrm>
            <a:off x="5955258" y="2421236"/>
            <a:ext cx="2880321" cy="19442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9" name="Content Placeholder 3"/>
          <p:cNvSpPr>
            <a:spLocks noGrp="1"/>
          </p:cNvSpPr>
          <p:nvPr>
            <p:ph sz="quarter" idx="27"/>
          </p:nvPr>
        </p:nvSpPr>
        <p:spPr>
          <a:xfrm>
            <a:off x="5955258" y="4581825"/>
            <a:ext cx="2880321" cy="19442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51" name="Content Placeholder 3"/>
          <p:cNvSpPr>
            <a:spLocks noGrp="1"/>
          </p:cNvSpPr>
          <p:nvPr>
            <p:ph sz="quarter" idx="28"/>
          </p:nvPr>
        </p:nvSpPr>
        <p:spPr>
          <a:xfrm>
            <a:off x="9123610" y="260648"/>
            <a:ext cx="2880320" cy="19442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52" name="Content Placeholder 3"/>
          <p:cNvSpPr>
            <a:spLocks noGrp="1"/>
          </p:cNvSpPr>
          <p:nvPr>
            <p:ph sz="quarter" idx="29"/>
          </p:nvPr>
        </p:nvSpPr>
        <p:spPr>
          <a:xfrm>
            <a:off x="9123609" y="2421236"/>
            <a:ext cx="2880321" cy="19442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53" name="Content Placeholder 3"/>
          <p:cNvSpPr>
            <a:spLocks noGrp="1"/>
          </p:cNvSpPr>
          <p:nvPr>
            <p:ph sz="quarter" idx="30"/>
          </p:nvPr>
        </p:nvSpPr>
        <p:spPr>
          <a:xfrm>
            <a:off x="9123609" y="4581825"/>
            <a:ext cx="2880321" cy="19442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41396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 Raster - 5x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2927648" y="260332"/>
            <a:ext cx="1632184" cy="11524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7" name="Rectangle 64"/>
          <p:cNvSpPr/>
          <p:nvPr userDrawn="1"/>
        </p:nvSpPr>
        <p:spPr>
          <a:xfrm>
            <a:off x="815413" y="5621250"/>
            <a:ext cx="43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4655843" y="260332"/>
            <a:ext cx="0" cy="63373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51"/>
          <p:cNvCxnSpPr/>
          <p:nvPr userDrawn="1"/>
        </p:nvCxnSpPr>
        <p:spPr>
          <a:xfrm flipH="1">
            <a:off x="2927650" y="1484784"/>
            <a:ext cx="85032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ontent Placeholder 3"/>
          <p:cNvSpPr>
            <a:spLocks noGrp="1"/>
          </p:cNvSpPr>
          <p:nvPr>
            <p:ph sz="quarter" idx="26"/>
          </p:nvPr>
        </p:nvSpPr>
        <p:spPr>
          <a:xfrm>
            <a:off x="2927648" y="1556793"/>
            <a:ext cx="1632184" cy="11524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cxnSp>
        <p:nvCxnSpPr>
          <p:cNvPr id="58" name="Gerade Verbindung 57"/>
          <p:cNvCxnSpPr/>
          <p:nvPr userDrawn="1"/>
        </p:nvCxnSpPr>
        <p:spPr>
          <a:xfrm rot="5400000">
            <a:off x="7248130" y="-1539235"/>
            <a:ext cx="0" cy="8640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Content Placeholder 3"/>
          <p:cNvSpPr>
            <a:spLocks noGrp="1"/>
          </p:cNvSpPr>
          <p:nvPr>
            <p:ph sz="quarter" idx="31"/>
          </p:nvPr>
        </p:nvSpPr>
        <p:spPr>
          <a:xfrm>
            <a:off x="2927648" y="2852937"/>
            <a:ext cx="1632184" cy="11524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cxnSp>
        <p:nvCxnSpPr>
          <p:cNvPr id="64" name="Gerade Verbindung 63"/>
          <p:cNvCxnSpPr/>
          <p:nvPr userDrawn="1"/>
        </p:nvCxnSpPr>
        <p:spPr>
          <a:xfrm rot="5400000">
            <a:off x="7248130" y="-243091"/>
            <a:ext cx="0" cy="8640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3"/>
          <p:cNvSpPr>
            <a:spLocks noGrp="1"/>
          </p:cNvSpPr>
          <p:nvPr>
            <p:ph sz="quarter" idx="36"/>
          </p:nvPr>
        </p:nvSpPr>
        <p:spPr>
          <a:xfrm>
            <a:off x="2927648" y="4149081"/>
            <a:ext cx="1632184" cy="11524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cxnSp>
        <p:nvCxnSpPr>
          <p:cNvPr id="70" name="Gerade Verbindung 69"/>
          <p:cNvCxnSpPr/>
          <p:nvPr userDrawn="1"/>
        </p:nvCxnSpPr>
        <p:spPr>
          <a:xfrm rot="5400000">
            <a:off x="7248130" y="1053053"/>
            <a:ext cx="0" cy="8640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Content Placeholder 3"/>
          <p:cNvSpPr>
            <a:spLocks noGrp="1"/>
          </p:cNvSpPr>
          <p:nvPr>
            <p:ph sz="quarter" idx="41"/>
          </p:nvPr>
        </p:nvSpPr>
        <p:spPr>
          <a:xfrm>
            <a:off x="2927648" y="5445225"/>
            <a:ext cx="1632184" cy="11524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39" name="Rectangle 32"/>
          <p:cNvSpPr txBox="1">
            <a:spLocks noChangeArrowheads="1"/>
          </p:cNvSpPr>
          <p:nvPr userDrawn="1"/>
        </p:nvSpPr>
        <p:spPr>
          <a:xfrm>
            <a:off x="11408392" y="6603180"/>
            <a:ext cx="598541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kern="1200" smtClean="0">
                <a:solidFill>
                  <a:srgbClr val="AFA89B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4122738" algn="ctr"/>
                <a:tab pos="8161338" algn="r"/>
              </a:tabLst>
              <a:defRPr/>
            </a:pPr>
            <a:fld id="{FA1A5CA6-F4D8-40C2-B025-1BB3C929C755}" type="slidenum">
              <a:rPr lang="de-DE" sz="1000" noProof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pPr algn="r">
                <a:tabLst>
                  <a:tab pos="4122738" algn="ctr"/>
                  <a:tab pos="8161338" algn="r"/>
                </a:tabLst>
                <a:defRPr/>
              </a:pPr>
              <a:t>‹#›</a:t>
            </a:fld>
            <a:endParaRPr lang="de-DE" sz="1100" noProof="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40" name="Rectangle 1"/>
          <p:cNvSpPr/>
          <p:nvPr userDrawn="1"/>
        </p:nvSpPr>
        <p:spPr>
          <a:xfrm>
            <a:off x="0" y="0"/>
            <a:ext cx="2554224" cy="6858000"/>
          </a:xfrm>
          <a:prstGeom prst="rect">
            <a:avLst/>
          </a:prstGeom>
          <a:solidFill>
            <a:srgbClr val="446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1" name="Textplatzhalt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39341" y="3789041"/>
            <a:ext cx="1631917" cy="1800548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Unsere</a:t>
            </a:r>
          </a:p>
          <a:p>
            <a:pPr lvl="0"/>
            <a:r>
              <a:rPr lang="de-DE" dirty="0"/>
              <a:t>Partner</a:t>
            </a:r>
          </a:p>
        </p:txBody>
      </p:sp>
      <p:sp>
        <p:nvSpPr>
          <p:cNvPr id="51" name="Content Placeholder 3"/>
          <p:cNvSpPr>
            <a:spLocks noGrp="1"/>
          </p:cNvSpPr>
          <p:nvPr>
            <p:ph sz="quarter" idx="42"/>
          </p:nvPr>
        </p:nvSpPr>
        <p:spPr>
          <a:xfrm>
            <a:off x="4751855" y="260332"/>
            <a:ext cx="1632184" cy="11524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cxnSp>
        <p:nvCxnSpPr>
          <p:cNvPr id="76" name="Gerade Verbindung 75"/>
          <p:cNvCxnSpPr/>
          <p:nvPr userDrawn="1"/>
        </p:nvCxnSpPr>
        <p:spPr>
          <a:xfrm>
            <a:off x="6480050" y="260332"/>
            <a:ext cx="0" cy="63373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ontent Placeholder 3"/>
          <p:cNvSpPr>
            <a:spLocks noGrp="1"/>
          </p:cNvSpPr>
          <p:nvPr>
            <p:ph sz="quarter" idx="43"/>
          </p:nvPr>
        </p:nvSpPr>
        <p:spPr>
          <a:xfrm>
            <a:off x="4751855" y="1556793"/>
            <a:ext cx="1632184" cy="11524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78" name="Content Placeholder 3"/>
          <p:cNvSpPr>
            <a:spLocks noGrp="1"/>
          </p:cNvSpPr>
          <p:nvPr>
            <p:ph sz="quarter" idx="44"/>
          </p:nvPr>
        </p:nvSpPr>
        <p:spPr>
          <a:xfrm>
            <a:off x="4751855" y="2852937"/>
            <a:ext cx="1632184" cy="11524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79" name="Content Placeholder 3"/>
          <p:cNvSpPr>
            <a:spLocks noGrp="1"/>
          </p:cNvSpPr>
          <p:nvPr>
            <p:ph sz="quarter" idx="45"/>
          </p:nvPr>
        </p:nvSpPr>
        <p:spPr>
          <a:xfrm>
            <a:off x="4751855" y="4149081"/>
            <a:ext cx="1632184" cy="11524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80" name="Content Placeholder 3"/>
          <p:cNvSpPr>
            <a:spLocks noGrp="1"/>
          </p:cNvSpPr>
          <p:nvPr>
            <p:ph sz="quarter" idx="46"/>
          </p:nvPr>
        </p:nvSpPr>
        <p:spPr>
          <a:xfrm>
            <a:off x="4751855" y="5445225"/>
            <a:ext cx="1632184" cy="11524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81" name="Content Placeholder 3"/>
          <p:cNvSpPr>
            <a:spLocks noGrp="1"/>
          </p:cNvSpPr>
          <p:nvPr>
            <p:ph sz="quarter" idx="47"/>
          </p:nvPr>
        </p:nvSpPr>
        <p:spPr>
          <a:xfrm>
            <a:off x="6576054" y="260332"/>
            <a:ext cx="1632184" cy="11524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cxnSp>
        <p:nvCxnSpPr>
          <p:cNvPr id="82" name="Gerade Verbindung 81"/>
          <p:cNvCxnSpPr/>
          <p:nvPr userDrawn="1"/>
        </p:nvCxnSpPr>
        <p:spPr>
          <a:xfrm>
            <a:off x="8304249" y="260332"/>
            <a:ext cx="0" cy="63373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Content Placeholder 3"/>
          <p:cNvSpPr>
            <a:spLocks noGrp="1"/>
          </p:cNvSpPr>
          <p:nvPr>
            <p:ph sz="quarter" idx="48"/>
          </p:nvPr>
        </p:nvSpPr>
        <p:spPr>
          <a:xfrm>
            <a:off x="6576054" y="1556793"/>
            <a:ext cx="1632184" cy="11524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84" name="Content Placeholder 3"/>
          <p:cNvSpPr>
            <a:spLocks noGrp="1"/>
          </p:cNvSpPr>
          <p:nvPr>
            <p:ph sz="quarter" idx="49"/>
          </p:nvPr>
        </p:nvSpPr>
        <p:spPr>
          <a:xfrm>
            <a:off x="6576054" y="2852937"/>
            <a:ext cx="1632184" cy="11524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85" name="Content Placeholder 3"/>
          <p:cNvSpPr>
            <a:spLocks noGrp="1"/>
          </p:cNvSpPr>
          <p:nvPr>
            <p:ph sz="quarter" idx="50"/>
          </p:nvPr>
        </p:nvSpPr>
        <p:spPr>
          <a:xfrm>
            <a:off x="6576054" y="4149081"/>
            <a:ext cx="1632184" cy="11524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86" name="Content Placeholder 3"/>
          <p:cNvSpPr>
            <a:spLocks noGrp="1"/>
          </p:cNvSpPr>
          <p:nvPr>
            <p:ph sz="quarter" idx="51"/>
          </p:nvPr>
        </p:nvSpPr>
        <p:spPr>
          <a:xfrm>
            <a:off x="6576054" y="5445225"/>
            <a:ext cx="1632184" cy="11524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87" name="Content Placeholder 3"/>
          <p:cNvSpPr>
            <a:spLocks noGrp="1"/>
          </p:cNvSpPr>
          <p:nvPr>
            <p:ph sz="quarter" idx="52"/>
          </p:nvPr>
        </p:nvSpPr>
        <p:spPr>
          <a:xfrm>
            <a:off x="8400261" y="260332"/>
            <a:ext cx="1632184" cy="11524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cxnSp>
        <p:nvCxnSpPr>
          <p:cNvPr id="88" name="Gerade Verbindung 87"/>
          <p:cNvCxnSpPr/>
          <p:nvPr userDrawn="1"/>
        </p:nvCxnSpPr>
        <p:spPr>
          <a:xfrm>
            <a:off x="10128456" y="260332"/>
            <a:ext cx="0" cy="63373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Content Placeholder 3"/>
          <p:cNvSpPr>
            <a:spLocks noGrp="1"/>
          </p:cNvSpPr>
          <p:nvPr>
            <p:ph sz="quarter" idx="53"/>
          </p:nvPr>
        </p:nvSpPr>
        <p:spPr>
          <a:xfrm>
            <a:off x="8400261" y="1556793"/>
            <a:ext cx="1632184" cy="11524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90" name="Content Placeholder 3"/>
          <p:cNvSpPr>
            <a:spLocks noGrp="1"/>
          </p:cNvSpPr>
          <p:nvPr>
            <p:ph sz="quarter" idx="54"/>
          </p:nvPr>
        </p:nvSpPr>
        <p:spPr>
          <a:xfrm>
            <a:off x="8400261" y="2852937"/>
            <a:ext cx="1632184" cy="11524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91" name="Content Placeholder 3"/>
          <p:cNvSpPr>
            <a:spLocks noGrp="1"/>
          </p:cNvSpPr>
          <p:nvPr>
            <p:ph sz="quarter" idx="55"/>
          </p:nvPr>
        </p:nvSpPr>
        <p:spPr>
          <a:xfrm>
            <a:off x="8400261" y="4149081"/>
            <a:ext cx="1632184" cy="11524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92" name="Content Placeholder 3"/>
          <p:cNvSpPr>
            <a:spLocks noGrp="1"/>
          </p:cNvSpPr>
          <p:nvPr>
            <p:ph sz="quarter" idx="56"/>
          </p:nvPr>
        </p:nvSpPr>
        <p:spPr>
          <a:xfrm>
            <a:off x="8400261" y="5445225"/>
            <a:ext cx="1632184" cy="11524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93" name="Content Placeholder 3"/>
          <p:cNvSpPr>
            <a:spLocks noGrp="1"/>
          </p:cNvSpPr>
          <p:nvPr>
            <p:ph sz="quarter" idx="57"/>
          </p:nvPr>
        </p:nvSpPr>
        <p:spPr>
          <a:xfrm>
            <a:off x="10224467" y="260332"/>
            <a:ext cx="1632184" cy="11524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95" name="Content Placeholder 3"/>
          <p:cNvSpPr>
            <a:spLocks noGrp="1"/>
          </p:cNvSpPr>
          <p:nvPr>
            <p:ph sz="quarter" idx="58"/>
          </p:nvPr>
        </p:nvSpPr>
        <p:spPr>
          <a:xfrm>
            <a:off x="10224467" y="1556793"/>
            <a:ext cx="1632184" cy="11524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96" name="Content Placeholder 3"/>
          <p:cNvSpPr>
            <a:spLocks noGrp="1"/>
          </p:cNvSpPr>
          <p:nvPr>
            <p:ph sz="quarter" idx="59"/>
          </p:nvPr>
        </p:nvSpPr>
        <p:spPr>
          <a:xfrm>
            <a:off x="10224467" y="2852937"/>
            <a:ext cx="1632184" cy="11524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97" name="Content Placeholder 3"/>
          <p:cNvSpPr>
            <a:spLocks noGrp="1"/>
          </p:cNvSpPr>
          <p:nvPr>
            <p:ph sz="quarter" idx="60"/>
          </p:nvPr>
        </p:nvSpPr>
        <p:spPr>
          <a:xfrm>
            <a:off x="10224467" y="4149081"/>
            <a:ext cx="1632184" cy="11524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98" name="Content Placeholder 3"/>
          <p:cNvSpPr>
            <a:spLocks noGrp="1"/>
          </p:cNvSpPr>
          <p:nvPr>
            <p:ph sz="quarter" idx="61"/>
          </p:nvPr>
        </p:nvSpPr>
        <p:spPr>
          <a:xfrm>
            <a:off x="10224467" y="5445225"/>
            <a:ext cx="1632184" cy="11524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99" name="Rectangle 64"/>
          <p:cNvSpPr/>
          <p:nvPr userDrawn="1"/>
        </p:nvSpPr>
        <p:spPr>
          <a:xfrm>
            <a:off x="535087" y="5621250"/>
            <a:ext cx="43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763194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Mitarbeiterprofi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2424575" y="1332000"/>
            <a:ext cx="3441605" cy="21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Rectangle 1"/>
          <p:cNvSpPr/>
          <p:nvPr userDrawn="1"/>
        </p:nvSpPr>
        <p:spPr>
          <a:xfrm>
            <a:off x="6335185" y="1332000"/>
            <a:ext cx="2496787" cy="21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>
            <a:noAutofit/>
          </a:bodyPr>
          <a:lstStyle/>
          <a:p>
            <a:pPr algn="l"/>
            <a:r>
              <a:rPr lang="de-DE" sz="1400" b="0" kern="1200" baseline="0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Funktionale Expertise</a:t>
            </a:r>
            <a:endParaRPr lang="en-US" sz="1400" b="0" kern="1200" baseline="0" dirty="0">
              <a:solidFill>
                <a:schemeClr val="accent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330731" y="3752791"/>
            <a:ext cx="5232400" cy="2646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l"/>
            <a:r>
              <a:rPr lang="de-DE" sz="1400" b="0" kern="1200" baseline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Berufserfahrung</a:t>
            </a:r>
            <a:endParaRPr lang="en-US" sz="1400" b="0" kern="1200" baseline="0" dirty="0">
              <a:solidFill>
                <a:schemeClr val="tx2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6335184" y="3752788"/>
            <a:ext cx="5533028" cy="2646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l"/>
            <a:r>
              <a:rPr lang="de-DE" sz="1400" b="0" kern="1200" baseline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Relevante Projekte</a:t>
            </a:r>
            <a:endParaRPr lang="en-US" sz="1400" b="0" kern="1200" baseline="0" dirty="0">
              <a:solidFill>
                <a:schemeClr val="tx2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423591" y="1332001"/>
            <a:ext cx="3442656" cy="261634"/>
          </a:xfrm>
          <a:ln>
            <a:noFill/>
          </a:ln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 dirty="0"/>
              <a:t>Akad. Titel. / Position</a:t>
            </a:r>
          </a:p>
        </p:txBody>
      </p:sp>
      <p:sp>
        <p:nvSpPr>
          <p:cNvPr id="19" name="Rectangle 32"/>
          <p:cNvSpPr txBox="1">
            <a:spLocks noChangeArrowheads="1"/>
          </p:cNvSpPr>
          <p:nvPr userDrawn="1"/>
        </p:nvSpPr>
        <p:spPr>
          <a:xfrm>
            <a:off x="11408392" y="6603180"/>
            <a:ext cx="598541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kern="1200" smtClean="0">
                <a:solidFill>
                  <a:srgbClr val="AFA89B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4122738" algn="ctr"/>
                <a:tab pos="8161338" algn="r"/>
              </a:tabLst>
              <a:defRPr/>
            </a:pPr>
            <a:fld id="{FA1A5CA6-F4D8-40C2-B025-1BB3C929C755}" type="slidenum">
              <a:rPr lang="de-DE" sz="1000" noProof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pPr algn="r">
                <a:tabLst>
                  <a:tab pos="4122738" algn="ctr"/>
                  <a:tab pos="8161338" algn="r"/>
                </a:tabLst>
                <a:defRPr/>
              </a:pPr>
              <a:t>‹#›</a:t>
            </a:fld>
            <a:endParaRPr lang="de-DE" sz="1100" noProof="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7" hasCustomPrompt="1"/>
          </p:nvPr>
        </p:nvSpPr>
        <p:spPr>
          <a:xfrm>
            <a:off x="2423592" y="1593350"/>
            <a:ext cx="3442654" cy="1898650"/>
          </a:xfrm>
          <a:ln>
            <a:noFill/>
          </a:ln>
        </p:spPr>
        <p:txBody>
          <a:bodyPr lIns="72000" tIns="72000" rIns="72000" bIns="72000">
            <a:normAutofit/>
          </a:bodyPr>
          <a:lstStyle>
            <a:lvl1pPr marL="0" indent="0">
              <a:spcBef>
                <a:spcPts val="0"/>
              </a:spcBef>
              <a:buClr>
                <a:schemeClr val="bg1"/>
              </a:buClr>
              <a:buFontTx/>
              <a:buNone/>
              <a:defRPr sz="1200" baseline="0">
                <a:solidFill>
                  <a:schemeClr val="bg1"/>
                </a:solidFill>
              </a:defRPr>
            </a:lvl1pPr>
            <a:lvl2pPr marL="347663" indent="-171450"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2pPr>
            <a:lvl3pPr marL="531812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noProof="0" dirty="0">
                <a:solidFill>
                  <a:schemeClr val="bg1"/>
                </a:solidFill>
              </a:rPr>
              <a:t>Zweite Ebene</a:t>
            </a:r>
          </a:p>
          <a:p>
            <a:pPr lvl="1"/>
            <a:r>
              <a:rPr lang="de-DE" noProof="0" dirty="0">
                <a:solidFill>
                  <a:schemeClr val="bg1"/>
                </a:solidFill>
              </a:rPr>
              <a:t>Dritte Ebene</a:t>
            </a:r>
            <a:endParaRPr lang="de-DE" noProof="0" dirty="0"/>
          </a:p>
          <a:p>
            <a:pPr lvl="2"/>
            <a:r>
              <a:rPr lang="de-DE" noProof="0" dirty="0"/>
              <a:t>Vierte Ebene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8" hasCustomPrompt="1"/>
          </p:nvPr>
        </p:nvSpPr>
        <p:spPr>
          <a:xfrm>
            <a:off x="6334778" y="1593350"/>
            <a:ext cx="2497526" cy="1898650"/>
          </a:xfrm>
          <a:ln>
            <a:noFill/>
          </a:ln>
        </p:spPr>
        <p:txBody>
          <a:bodyPr lIns="72000" tIns="72000" rIns="72000" bIns="72000"/>
          <a:lstStyle>
            <a:lvl1pPr marL="176213" indent="-176213"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 dirty="0"/>
              <a:t>Zweite Ebene</a:t>
            </a:r>
          </a:p>
          <a:p>
            <a:pPr lvl="1"/>
            <a:r>
              <a:rPr lang="de-DE" noProof="0" dirty="0"/>
              <a:t>Dritte Ebene</a:t>
            </a:r>
          </a:p>
          <a:p>
            <a:pPr lvl="2"/>
            <a:r>
              <a:rPr lang="de-DE" noProof="0" dirty="0"/>
              <a:t>Vierte Ebene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0" hasCustomPrompt="1"/>
          </p:nvPr>
        </p:nvSpPr>
        <p:spPr>
          <a:xfrm>
            <a:off x="333046" y="4041775"/>
            <a:ext cx="5533200" cy="235743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noProof="0" dirty="0"/>
              <a:t>Erste Ebene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1" hasCustomPrompt="1"/>
          </p:nvPr>
        </p:nvSpPr>
        <p:spPr>
          <a:xfrm>
            <a:off x="6335184" y="4041775"/>
            <a:ext cx="5533200" cy="2358146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noProof="0" dirty="0"/>
              <a:t>Erste Ebene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335465" y="6525344"/>
            <a:ext cx="1728192" cy="21602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indent="0">
              <a:buFontTx/>
              <a:buNone/>
            </a:pPr>
            <a:r>
              <a:rPr lang="de-DE" sz="1200" dirty="0">
                <a:solidFill>
                  <a:schemeClr val="bg2"/>
                </a:solidFill>
              </a:rPr>
              <a:t>© it-economics 2019</a:t>
            </a:r>
          </a:p>
        </p:txBody>
      </p:sp>
      <p:cxnSp>
        <p:nvCxnSpPr>
          <p:cNvPr id="23" name="Gerader Verbinder 2"/>
          <p:cNvCxnSpPr/>
          <p:nvPr userDrawn="1"/>
        </p:nvCxnSpPr>
        <p:spPr>
          <a:xfrm>
            <a:off x="0" y="1043003"/>
            <a:ext cx="12192000" cy="114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8"/>
          <p:cNvSpPr>
            <a:spLocks noGrp="1"/>
          </p:cNvSpPr>
          <p:nvPr>
            <p:ph type="body" sz="quarter" idx="42" hasCustomPrompt="1"/>
          </p:nvPr>
        </p:nvSpPr>
        <p:spPr>
          <a:xfrm>
            <a:off x="335465" y="468003"/>
            <a:ext cx="8353455" cy="574293"/>
          </a:xfrm>
        </p:spPr>
        <p:txBody>
          <a:bodyPr lIns="36000" tIns="36000" rIns="36000" bIns="36000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3200" kern="1200" baseline="0" dirty="0" smtClean="0">
                <a:solidFill>
                  <a:schemeClr val="tx1"/>
                </a:solidFill>
                <a:latin typeface="Univers LT Std 57 Cn" panose="020B05060202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lang="en-US" sz="2400" kern="120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E8000"/>
              </a:buClr>
              <a:buFont typeface="Univers LT Std 47 Cn Lt" panose="020B0406020202040204" pitchFamily="34" charset="0"/>
              <a:buNone/>
            </a:pPr>
            <a:r>
              <a:rPr lang="de-DE" noProof="0"/>
              <a:t>Max Mustermann</a:t>
            </a:r>
            <a:endParaRPr lang="en-GB" noProof="0" dirty="0"/>
          </a:p>
        </p:txBody>
      </p:sp>
      <p:cxnSp>
        <p:nvCxnSpPr>
          <p:cNvPr id="6" name="Gerade Verbindung 5"/>
          <p:cNvCxnSpPr/>
          <p:nvPr userDrawn="1"/>
        </p:nvCxnSpPr>
        <p:spPr>
          <a:xfrm>
            <a:off x="6096000" y="3752791"/>
            <a:ext cx="0" cy="26464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nhaltsplatzhalter 9"/>
          <p:cNvSpPr>
            <a:spLocks noGrp="1"/>
          </p:cNvSpPr>
          <p:nvPr>
            <p:ph idx="13"/>
          </p:nvPr>
        </p:nvSpPr>
        <p:spPr>
          <a:xfrm>
            <a:off x="332252" y="1332001"/>
            <a:ext cx="1620000" cy="2160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Rectangle 1"/>
          <p:cNvSpPr/>
          <p:nvPr userDrawn="1"/>
        </p:nvSpPr>
        <p:spPr>
          <a:xfrm>
            <a:off x="9348772" y="1332000"/>
            <a:ext cx="2496787" cy="21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>
            <a:noAutofit/>
          </a:bodyPr>
          <a:lstStyle/>
          <a:p>
            <a:pPr algn="l"/>
            <a:r>
              <a:rPr lang="de-DE" sz="1400" b="0" kern="1200" baseline="0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Industrie Erfahrung</a:t>
            </a:r>
            <a:endParaRPr lang="en-US" sz="1400" b="0" kern="1200" baseline="0" dirty="0">
              <a:solidFill>
                <a:schemeClr val="accent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9348365" y="1593350"/>
            <a:ext cx="2497526" cy="1898650"/>
          </a:xfrm>
          <a:ln>
            <a:noFill/>
          </a:ln>
        </p:spPr>
        <p:txBody>
          <a:bodyPr lIns="72000" tIns="72000" rIns="72000" bIns="72000"/>
          <a:lstStyle>
            <a:lvl1pPr marL="176213" indent="-176213"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 dirty="0"/>
              <a:t>Zweite Ebene</a:t>
            </a:r>
          </a:p>
          <a:p>
            <a:pPr lvl="1"/>
            <a:r>
              <a:rPr lang="de-DE" noProof="0" dirty="0"/>
              <a:t>Dritte Ebene</a:t>
            </a:r>
          </a:p>
          <a:p>
            <a:pPr lvl="2"/>
            <a:r>
              <a:rPr lang="de-DE" noProof="0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772595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2D694CD-DDA7-C34E-B446-B161B45C9C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" y="3049"/>
            <a:ext cx="12178757" cy="68539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E7AEFB0C-B6FF-D449-A433-9483E4A17AA2}"/>
              </a:ext>
            </a:extLst>
          </p:cNvPr>
          <p:cNvSpPr/>
          <p:nvPr userDrawn="1"/>
        </p:nvSpPr>
        <p:spPr>
          <a:xfrm>
            <a:off x="0" y="5868423"/>
            <a:ext cx="12192000" cy="989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5D9F1564-D5E7-5145-BAC9-D793849E5B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5360" y="6004255"/>
            <a:ext cx="8640960" cy="44203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>
            <a:spAutoFit/>
          </a:bodyPr>
          <a:lstStyle>
            <a:lvl1pPr marL="0" indent="0" algn="l">
              <a:spcBef>
                <a:spcPts val="300"/>
              </a:spcBef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300"/>
              </a:spcBef>
              <a:buNone/>
              <a:defRPr sz="160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800" baseline="0"/>
            </a:lvl3pPr>
            <a:lvl4pPr marL="0" indent="0" algn="l">
              <a:buNone/>
              <a:defRPr sz="1600" baseline="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 dirty="0"/>
              <a:t>Titel der Präsentation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8249F8-F1EF-6D44-8AE3-38E793274B2F}"/>
              </a:ext>
            </a:extLst>
          </p:cNvPr>
          <p:cNvSpPr txBox="1"/>
          <p:nvPr userDrawn="1"/>
        </p:nvSpPr>
        <p:spPr>
          <a:xfrm>
            <a:off x="335360" y="6525344"/>
            <a:ext cx="1296144" cy="21602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indent="0">
              <a:buFontTx/>
              <a:buNone/>
            </a:pPr>
            <a:r>
              <a:rPr lang="de-DE" sz="1200" dirty="0">
                <a:solidFill>
                  <a:schemeClr val="tx1"/>
                </a:solidFill>
              </a:rPr>
              <a:t>© it-economics 2019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3AD055A6-8A29-F546-B44E-42C00490A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60091" y="6524625"/>
            <a:ext cx="5040313" cy="217488"/>
          </a:xfrm>
        </p:spPr>
        <p:txBody>
          <a:bodyPr lIns="0" tIns="18000" rIns="0" bIns="0">
            <a:noAutofit/>
          </a:bodyPr>
          <a:lstStyle>
            <a:lvl1pPr marL="177750" indent="-177750">
              <a:buClrTx/>
              <a:buFont typeface="PingFangSC-Regular" panose="020B0400000000000000" pitchFamily="34" charset="-122"/>
              <a:buChar char="￨"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Verfasser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A4199B4-07D2-BA48-A652-F3A78CD3A9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69535" y="6101765"/>
            <a:ext cx="1762929" cy="54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585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 Referenzen -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platzhalter 52"/>
          <p:cNvSpPr>
            <a:spLocks noGrp="1"/>
          </p:cNvSpPr>
          <p:nvPr>
            <p:ph type="body" sz="quarter" idx="32" hasCustomPrompt="1"/>
          </p:nvPr>
        </p:nvSpPr>
        <p:spPr>
          <a:xfrm>
            <a:off x="11146103" y="1644651"/>
            <a:ext cx="710537" cy="232779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 typeface="Arial"/>
              <a:buNone/>
              <a:defRPr baseline="0"/>
            </a:lvl1pPr>
          </a:lstStyle>
          <a:p>
            <a:pPr lvl="0"/>
            <a:r>
              <a:rPr lang="de-DE" dirty="0"/>
              <a:t>XX %</a:t>
            </a:r>
          </a:p>
        </p:txBody>
      </p:sp>
      <p:sp>
        <p:nvSpPr>
          <p:cNvPr id="51" name="Textplatzhalter 50"/>
          <p:cNvSpPr>
            <a:spLocks noGrp="1"/>
          </p:cNvSpPr>
          <p:nvPr>
            <p:ph type="body" sz="quarter" idx="31" hasCustomPrompt="1"/>
          </p:nvPr>
        </p:nvSpPr>
        <p:spPr>
          <a:xfrm>
            <a:off x="9164425" y="3231161"/>
            <a:ext cx="2692215" cy="1431925"/>
          </a:xfrm>
        </p:spPr>
        <p:txBody>
          <a:bodyPr/>
          <a:lstStyle>
            <a:lvl1pPr marL="0" indent="0">
              <a:buNone/>
              <a:defRPr>
                <a:solidFill>
                  <a:srgbClr val="8FA5B1"/>
                </a:solidFill>
              </a:defRPr>
            </a:lvl1pPr>
          </a:lstStyle>
          <a:p>
            <a:pPr lvl="0"/>
            <a:r>
              <a:rPr lang="en-GB" noProof="0" dirty="0"/>
              <a:t>Keywords,</a:t>
            </a:r>
          </a:p>
          <a:p>
            <a:pPr lvl="0"/>
            <a:r>
              <a:rPr lang="en-GB" noProof="0" dirty="0"/>
              <a:t>Hash tags, </a:t>
            </a:r>
            <a:r>
              <a:rPr lang="de-DE" noProof="0" dirty="0"/>
              <a:t>etc.</a:t>
            </a:r>
          </a:p>
        </p:txBody>
      </p:sp>
      <p:sp>
        <p:nvSpPr>
          <p:cNvPr id="49" name="Textplatzhalter 48"/>
          <p:cNvSpPr>
            <a:spLocks noGrp="1"/>
          </p:cNvSpPr>
          <p:nvPr>
            <p:ph type="body" sz="quarter" idx="30" hasCustomPrompt="1"/>
          </p:nvPr>
        </p:nvSpPr>
        <p:spPr>
          <a:xfrm>
            <a:off x="9148410" y="5680332"/>
            <a:ext cx="2706224" cy="726818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Name Nachname</a:t>
            </a:r>
          </a:p>
          <a:p>
            <a:pPr lvl="0"/>
            <a:r>
              <a:rPr lang="de-DE" noProof="0" dirty="0"/>
              <a:t>name@it-economics.de</a:t>
            </a:r>
          </a:p>
          <a:p>
            <a:pPr lvl="0"/>
            <a:r>
              <a:rPr lang="de-DE" noProof="0" dirty="0"/>
              <a:t>Mobil +49 XX-XXX XX XX</a:t>
            </a:r>
          </a:p>
        </p:txBody>
      </p:sp>
      <p:sp>
        <p:nvSpPr>
          <p:cNvPr id="13" name="Rectangle 2"/>
          <p:cNvSpPr/>
          <p:nvPr userDrawn="1"/>
        </p:nvSpPr>
        <p:spPr>
          <a:xfrm>
            <a:off x="0" y="2"/>
            <a:ext cx="12192000" cy="1484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35362" y="1710000"/>
            <a:ext cx="8324851" cy="1408884"/>
          </a:xfrm>
        </p:spPr>
        <p:txBody>
          <a:bodyPr bIns="36000">
            <a:normAutofit/>
          </a:bodyPr>
          <a:lstStyle>
            <a:lvl1pPr marL="0" indent="0">
              <a:spcBef>
                <a:spcPts val="0"/>
              </a:spcBef>
              <a:buNone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Projektbeschreibung:</a:t>
            </a:r>
          </a:p>
          <a:p>
            <a:pPr lvl="0"/>
            <a:r>
              <a:rPr lang="de-DE" dirty="0"/>
              <a:t>Am Anfang bitte nicht umständlich den Kunden umschreiben.</a:t>
            </a:r>
          </a:p>
          <a:p>
            <a:pPr lvl="0"/>
            <a:r>
              <a:rPr lang="de-DE" dirty="0"/>
              <a:t>Direkt auf die Problemstellung eingehen, sowie Fokus auf das Lösungsdesign des Projekts legen (wirkt lebendiger).</a:t>
            </a:r>
          </a:p>
          <a:p>
            <a:pPr lvl="0"/>
            <a:r>
              <a:rPr lang="de-DE" dirty="0"/>
              <a:t>Kunde für Marketing zur Einordnung nennen (Marketing überprüft was extern genannt werden kann).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35362" y="468000"/>
            <a:ext cx="11521278" cy="873064"/>
          </a:xfrm>
        </p:spPr>
        <p:txBody>
          <a:bodyPr lIns="36000" tIns="36000" rIns="36000" bIns="36000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3200" kern="1200" baseline="0" dirty="0" smtClean="0">
                <a:solidFill>
                  <a:schemeClr val="bg1"/>
                </a:solidFill>
                <a:latin typeface="Univers LT Std 57 Cn" panose="020B05060202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lang="en-US" sz="2400" kern="1200" baseline="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E8000"/>
              </a:buClr>
              <a:buFont typeface="Univers LT Std 47 Cn Lt" panose="020B0406020202040204" pitchFamily="34" charset="0"/>
              <a:buNone/>
            </a:pPr>
            <a:r>
              <a:rPr lang="de-DE" noProof="0" dirty="0"/>
              <a:t>Referenzen</a:t>
            </a:r>
          </a:p>
          <a:p>
            <a:pPr lvl="1"/>
            <a:r>
              <a:rPr lang="de-DE" noProof="0" dirty="0">
                <a:latin typeface="+mj-lt"/>
              </a:rPr>
              <a:t>Titel Projekt</a:t>
            </a:r>
            <a:endParaRPr lang="de-DE" noProof="0" dirty="0"/>
          </a:p>
        </p:txBody>
      </p:sp>
      <p:sp>
        <p:nvSpPr>
          <p:cNvPr id="2" name="Textfeld 1"/>
          <p:cNvSpPr txBox="1"/>
          <p:nvPr userDrawn="1"/>
        </p:nvSpPr>
        <p:spPr>
          <a:xfrm>
            <a:off x="9148411" y="5486400"/>
            <a:ext cx="2706641" cy="193932"/>
          </a:xfrm>
          <a:prstGeom prst="rect">
            <a:avLst/>
          </a:prstGeom>
          <a:noFill/>
        </p:spPr>
        <p:txBody>
          <a:bodyPr wrap="square" lIns="36000" tIns="0" rIns="0" bIns="0" rtlCol="0" anchor="b" anchorCtr="0">
            <a:noAutofit/>
          </a:bodyPr>
          <a:lstStyle/>
          <a:p>
            <a:pPr marL="0" indent="0">
              <a:buFontTx/>
              <a:buNone/>
            </a:pPr>
            <a:r>
              <a:rPr lang="de-DE" sz="1200" dirty="0">
                <a:solidFill>
                  <a:schemeClr val="tx2"/>
                </a:solidFill>
                <a:latin typeface="+mj-lt"/>
              </a:rPr>
              <a:t>Ansprechpartner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9536127" y="1716256"/>
            <a:ext cx="1534819" cy="19393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indent="0">
              <a:buFontTx/>
              <a:buNone/>
            </a:pPr>
            <a:r>
              <a:rPr lang="de-DE" sz="1800" dirty="0">
                <a:solidFill>
                  <a:schemeClr val="tx1"/>
                </a:solidFill>
                <a:latin typeface="+mn-lt"/>
              </a:rPr>
              <a:t>Management</a:t>
            </a:r>
          </a:p>
        </p:txBody>
      </p:sp>
      <p:sp>
        <p:nvSpPr>
          <p:cNvPr id="14" name="Textfeld 13"/>
          <p:cNvSpPr txBox="1"/>
          <p:nvPr userDrawn="1"/>
        </p:nvSpPr>
        <p:spPr>
          <a:xfrm>
            <a:off x="9536127" y="2026510"/>
            <a:ext cx="1534819" cy="19393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indent="0">
              <a:buFontTx/>
              <a:buNone/>
            </a:pPr>
            <a:r>
              <a:rPr lang="de-DE" sz="1800" dirty="0">
                <a:solidFill>
                  <a:schemeClr val="tx1"/>
                </a:solidFill>
                <a:latin typeface="+mn-lt"/>
              </a:rPr>
              <a:t>Technologie</a:t>
            </a:r>
          </a:p>
        </p:txBody>
      </p:sp>
      <p:sp>
        <p:nvSpPr>
          <p:cNvPr id="17" name="Textfeld 16"/>
          <p:cNvSpPr txBox="1"/>
          <p:nvPr userDrawn="1"/>
        </p:nvSpPr>
        <p:spPr>
          <a:xfrm>
            <a:off x="9536127" y="2336763"/>
            <a:ext cx="1534819" cy="19393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indent="0">
              <a:buFontTx/>
              <a:buNone/>
            </a:pPr>
            <a:r>
              <a:rPr lang="de-DE" sz="1800" dirty="0">
                <a:solidFill>
                  <a:schemeClr val="tx1"/>
                </a:solidFill>
                <a:latin typeface="+mn-lt"/>
              </a:rPr>
              <a:t>Fachwissen</a:t>
            </a:r>
          </a:p>
        </p:txBody>
      </p:sp>
      <p:cxnSp>
        <p:nvCxnSpPr>
          <p:cNvPr id="23" name="Gerade Verbindung 22"/>
          <p:cNvCxnSpPr/>
          <p:nvPr userDrawn="1"/>
        </p:nvCxnSpPr>
        <p:spPr>
          <a:xfrm>
            <a:off x="335362" y="3231160"/>
            <a:ext cx="8308837" cy="0"/>
          </a:xfrm>
          <a:prstGeom prst="line">
            <a:avLst/>
          </a:prstGeom>
          <a:ln w="9525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 flipV="1">
            <a:off x="8904312" y="1645297"/>
            <a:ext cx="0" cy="4834657"/>
          </a:xfrm>
          <a:prstGeom prst="line">
            <a:avLst/>
          </a:prstGeom>
          <a:ln w="9525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 userDrawn="1"/>
        </p:nvSpPr>
        <p:spPr>
          <a:xfrm>
            <a:off x="335361" y="3290230"/>
            <a:ext cx="2686084" cy="193932"/>
          </a:xfrm>
          <a:prstGeom prst="rect">
            <a:avLst/>
          </a:prstGeom>
          <a:noFill/>
        </p:spPr>
        <p:txBody>
          <a:bodyPr wrap="square" lIns="36000" tIns="0" rIns="0" bIns="0" rtlCol="0" anchor="b" anchorCtr="0">
            <a:noAutofit/>
          </a:bodyPr>
          <a:lstStyle/>
          <a:p>
            <a:pPr marL="0" indent="0">
              <a:buFontTx/>
              <a:buNone/>
            </a:pPr>
            <a:r>
              <a:rPr lang="de-DE" sz="1200" dirty="0">
                <a:solidFill>
                  <a:schemeClr val="tx2"/>
                </a:solidFill>
                <a:latin typeface="+mj-lt"/>
              </a:rPr>
              <a:t>Projektkennzahlen</a:t>
            </a:r>
          </a:p>
        </p:txBody>
      </p:sp>
      <p:cxnSp>
        <p:nvCxnSpPr>
          <p:cNvPr id="35" name="Gerade Verbindung 34"/>
          <p:cNvCxnSpPr/>
          <p:nvPr userDrawn="1"/>
        </p:nvCxnSpPr>
        <p:spPr>
          <a:xfrm>
            <a:off x="335362" y="4811390"/>
            <a:ext cx="8308837" cy="0"/>
          </a:xfrm>
          <a:prstGeom prst="line">
            <a:avLst/>
          </a:prstGeom>
          <a:ln w="9525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feld 36"/>
          <p:cNvSpPr txBox="1"/>
          <p:nvPr userDrawn="1"/>
        </p:nvSpPr>
        <p:spPr>
          <a:xfrm>
            <a:off x="335361" y="4880879"/>
            <a:ext cx="4074107" cy="193932"/>
          </a:xfrm>
          <a:prstGeom prst="rect">
            <a:avLst/>
          </a:prstGeom>
          <a:noFill/>
        </p:spPr>
        <p:txBody>
          <a:bodyPr wrap="square" lIns="36000" tIns="0" rIns="0" bIns="0" rtlCol="0" anchor="b" anchorCtr="0">
            <a:noAutofit/>
          </a:bodyPr>
          <a:lstStyle/>
          <a:p>
            <a:pPr marL="0" indent="0">
              <a:buFontTx/>
              <a:buNone/>
            </a:pPr>
            <a:r>
              <a:rPr lang="de-DE" sz="1200" dirty="0">
                <a:solidFill>
                  <a:schemeClr val="tx2"/>
                </a:solidFill>
                <a:latin typeface="+mj-lt"/>
              </a:rPr>
              <a:t>Unsere Aufgaben</a:t>
            </a:r>
          </a:p>
        </p:txBody>
      </p:sp>
      <p:sp>
        <p:nvSpPr>
          <p:cNvPr id="54" name="Textplatzhalter 52"/>
          <p:cNvSpPr>
            <a:spLocks noGrp="1"/>
          </p:cNvSpPr>
          <p:nvPr>
            <p:ph type="body" sz="quarter" idx="33" hasCustomPrompt="1"/>
          </p:nvPr>
        </p:nvSpPr>
        <p:spPr>
          <a:xfrm>
            <a:off x="11146103" y="1947681"/>
            <a:ext cx="710537" cy="232779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 typeface="Arial"/>
              <a:buNone/>
              <a:defRPr baseline="0"/>
            </a:lvl1pPr>
          </a:lstStyle>
          <a:p>
            <a:pPr lvl="0"/>
            <a:r>
              <a:rPr lang="de-DE" dirty="0"/>
              <a:t>XX %</a:t>
            </a:r>
          </a:p>
        </p:txBody>
      </p:sp>
      <p:sp>
        <p:nvSpPr>
          <p:cNvPr id="55" name="Textplatzhalter 52"/>
          <p:cNvSpPr>
            <a:spLocks noGrp="1"/>
          </p:cNvSpPr>
          <p:nvPr>
            <p:ph type="body" sz="quarter" idx="34" hasCustomPrompt="1"/>
          </p:nvPr>
        </p:nvSpPr>
        <p:spPr>
          <a:xfrm>
            <a:off x="11146103" y="2265158"/>
            <a:ext cx="710537" cy="232779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 typeface="Arial"/>
              <a:buNone/>
              <a:defRPr baseline="0"/>
            </a:lvl1pPr>
          </a:lstStyle>
          <a:p>
            <a:pPr lvl="0"/>
            <a:r>
              <a:rPr lang="de-DE" dirty="0"/>
              <a:t>XX %</a:t>
            </a:r>
          </a:p>
        </p:txBody>
      </p:sp>
      <p:sp>
        <p:nvSpPr>
          <p:cNvPr id="38" name="Textfeld 37"/>
          <p:cNvSpPr txBox="1"/>
          <p:nvPr userDrawn="1"/>
        </p:nvSpPr>
        <p:spPr>
          <a:xfrm>
            <a:off x="3177715" y="3290230"/>
            <a:ext cx="2657885" cy="193932"/>
          </a:xfrm>
          <a:prstGeom prst="rect">
            <a:avLst/>
          </a:prstGeom>
          <a:noFill/>
        </p:spPr>
        <p:txBody>
          <a:bodyPr wrap="square" lIns="36000" tIns="0" rIns="0" bIns="0" rtlCol="0" anchor="b" anchorCtr="0">
            <a:noAutofit/>
          </a:bodyPr>
          <a:lstStyle/>
          <a:p>
            <a:pPr marL="0" indent="0">
              <a:buFontTx/>
              <a:buNone/>
            </a:pPr>
            <a:r>
              <a:rPr lang="de-DE" sz="1200" dirty="0">
                <a:solidFill>
                  <a:schemeClr val="tx2"/>
                </a:solidFill>
                <a:latin typeface="+mj-lt"/>
              </a:rPr>
              <a:t>Unsere Rollen</a:t>
            </a:r>
          </a:p>
        </p:txBody>
      </p:sp>
      <p:sp>
        <p:nvSpPr>
          <p:cNvPr id="40" name="Textfeld 39"/>
          <p:cNvSpPr txBox="1"/>
          <p:nvPr userDrawn="1"/>
        </p:nvSpPr>
        <p:spPr>
          <a:xfrm>
            <a:off x="5991870" y="3290230"/>
            <a:ext cx="2657885" cy="193932"/>
          </a:xfrm>
          <a:prstGeom prst="rect">
            <a:avLst/>
          </a:prstGeom>
          <a:noFill/>
        </p:spPr>
        <p:txBody>
          <a:bodyPr wrap="square" lIns="36000" tIns="0" rIns="0" bIns="0" rtlCol="0" anchor="b" anchorCtr="0">
            <a:noAutofit/>
          </a:bodyPr>
          <a:lstStyle/>
          <a:p>
            <a:pPr marL="0" indent="0">
              <a:buFontTx/>
              <a:buNone/>
            </a:pPr>
            <a:r>
              <a:rPr lang="de-DE" sz="1200" dirty="0">
                <a:solidFill>
                  <a:schemeClr val="tx2"/>
                </a:solidFill>
                <a:latin typeface="+mj-lt"/>
              </a:rPr>
              <a:t>IT-Umfeld</a:t>
            </a:r>
          </a:p>
        </p:txBody>
      </p:sp>
      <p:sp>
        <p:nvSpPr>
          <p:cNvPr id="56" name="Textplatzhalter 40"/>
          <p:cNvSpPr>
            <a:spLocks noGrp="1"/>
          </p:cNvSpPr>
          <p:nvPr>
            <p:ph type="body" sz="quarter" idx="38"/>
          </p:nvPr>
        </p:nvSpPr>
        <p:spPr>
          <a:xfrm>
            <a:off x="335362" y="5048309"/>
            <a:ext cx="8308837" cy="1358841"/>
          </a:xfrm>
        </p:spPr>
        <p:txBody>
          <a:bodyPr>
            <a:normAutofit/>
          </a:bodyPr>
          <a:lstStyle>
            <a:lvl1pPr marL="104400" indent="-104400">
              <a:defRPr sz="1200"/>
            </a:lvl1pPr>
            <a:lvl2pPr marL="212400" indent="-104400">
              <a:spcBef>
                <a:spcPts val="0"/>
              </a:spcBef>
              <a:defRPr sz="1200"/>
            </a:lvl2pPr>
            <a:lvl3pPr marL="320400" indent="-104400">
              <a:spcBef>
                <a:spcPts val="0"/>
              </a:spcBef>
              <a:defRPr sz="1200"/>
            </a:lvl3pPr>
            <a:lvl4pPr marL="428400" indent="-104400">
              <a:spcBef>
                <a:spcPts val="0"/>
              </a:spcBef>
              <a:defRPr sz="1200"/>
            </a:lvl4pPr>
            <a:lvl5pPr marL="536400" indent="-104400">
              <a:spcBef>
                <a:spcPts val="0"/>
              </a:spcBef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platzhalter 40"/>
          <p:cNvSpPr>
            <a:spLocks noGrp="1"/>
          </p:cNvSpPr>
          <p:nvPr>
            <p:ph type="body" sz="quarter" idx="39"/>
          </p:nvPr>
        </p:nvSpPr>
        <p:spPr>
          <a:xfrm>
            <a:off x="5991870" y="3452286"/>
            <a:ext cx="2657885" cy="1246714"/>
          </a:xfrm>
        </p:spPr>
        <p:txBody>
          <a:bodyPr>
            <a:normAutofit/>
          </a:bodyPr>
          <a:lstStyle>
            <a:lvl1pPr marL="104400" indent="-104400">
              <a:defRPr sz="1200"/>
            </a:lvl1pPr>
            <a:lvl2pPr marL="212400" indent="-104400">
              <a:spcBef>
                <a:spcPts val="0"/>
              </a:spcBef>
              <a:defRPr sz="1200"/>
            </a:lvl2pPr>
            <a:lvl3pPr marL="320400" indent="-104400">
              <a:spcBef>
                <a:spcPts val="0"/>
              </a:spcBef>
              <a:defRPr sz="1200"/>
            </a:lvl3pPr>
            <a:lvl4pPr marL="428400" indent="-104400">
              <a:spcBef>
                <a:spcPts val="0"/>
              </a:spcBef>
              <a:defRPr sz="1200"/>
            </a:lvl4pPr>
            <a:lvl5pPr marL="536400" indent="-104400">
              <a:spcBef>
                <a:spcPts val="0"/>
              </a:spcBef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Textplatzhalter 40"/>
          <p:cNvSpPr>
            <a:spLocks noGrp="1"/>
          </p:cNvSpPr>
          <p:nvPr>
            <p:ph type="body" sz="quarter" idx="40"/>
          </p:nvPr>
        </p:nvSpPr>
        <p:spPr>
          <a:xfrm>
            <a:off x="3177715" y="3452286"/>
            <a:ext cx="2657885" cy="1246714"/>
          </a:xfrm>
        </p:spPr>
        <p:txBody>
          <a:bodyPr>
            <a:normAutofit/>
          </a:bodyPr>
          <a:lstStyle>
            <a:lvl1pPr marL="104400" indent="-104400">
              <a:defRPr sz="1200"/>
            </a:lvl1pPr>
            <a:lvl2pPr marL="212400" indent="-104400">
              <a:spcBef>
                <a:spcPts val="0"/>
              </a:spcBef>
              <a:defRPr sz="1200"/>
            </a:lvl2pPr>
            <a:lvl3pPr marL="320400" indent="-104400">
              <a:spcBef>
                <a:spcPts val="0"/>
              </a:spcBef>
              <a:defRPr sz="1200"/>
            </a:lvl3pPr>
            <a:lvl4pPr marL="428400" indent="-104400">
              <a:spcBef>
                <a:spcPts val="0"/>
              </a:spcBef>
              <a:defRPr sz="1200"/>
            </a:lvl4pPr>
            <a:lvl5pPr marL="536400" indent="-104400">
              <a:spcBef>
                <a:spcPts val="0"/>
              </a:spcBef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Textplatzhalter 40"/>
          <p:cNvSpPr>
            <a:spLocks noGrp="1"/>
          </p:cNvSpPr>
          <p:nvPr>
            <p:ph type="body" sz="quarter" idx="41"/>
          </p:nvPr>
        </p:nvSpPr>
        <p:spPr>
          <a:xfrm>
            <a:off x="363560" y="3452286"/>
            <a:ext cx="2657885" cy="1246714"/>
          </a:xfrm>
        </p:spPr>
        <p:txBody>
          <a:bodyPr>
            <a:normAutofit/>
          </a:bodyPr>
          <a:lstStyle>
            <a:lvl1pPr marL="104400" indent="-104400">
              <a:defRPr sz="1200"/>
            </a:lvl1pPr>
            <a:lvl2pPr marL="212400" indent="-104400">
              <a:spcBef>
                <a:spcPts val="0"/>
              </a:spcBef>
              <a:defRPr sz="1200"/>
            </a:lvl2pPr>
            <a:lvl3pPr marL="320400" indent="-104400">
              <a:spcBef>
                <a:spcPts val="0"/>
              </a:spcBef>
              <a:defRPr sz="1200"/>
            </a:lvl3pPr>
            <a:lvl4pPr marL="428400" indent="-104400">
              <a:spcBef>
                <a:spcPts val="0"/>
              </a:spcBef>
              <a:defRPr sz="1200"/>
            </a:lvl4pPr>
            <a:lvl5pPr marL="536400" indent="-104400">
              <a:spcBef>
                <a:spcPts val="0"/>
              </a:spcBef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43" name="Bild 42" descr="Bohne_Managemen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70" y="1678055"/>
            <a:ext cx="202264" cy="199374"/>
          </a:xfrm>
          <a:prstGeom prst="rect">
            <a:avLst/>
          </a:prstGeom>
        </p:spPr>
      </p:pic>
      <p:pic>
        <p:nvPicPr>
          <p:cNvPr id="44" name="Bild 4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70" y="1995532"/>
            <a:ext cx="202264" cy="184927"/>
          </a:xfrm>
          <a:prstGeom prst="rect">
            <a:avLst/>
          </a:prstGeom>
        </p:spPr>
      </p:pic>
      <p:pic>
        <p:nvPicPr>
          <p:cNvPr id="45" name="Bild 4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377" y="2298562"/>
            <a:ext cx="181249" cy="199374"/>
          </a:xfrm>
          <a:prstGeom prst="rect">
            <a:avLst/>
          </a:prstGeom>
        </p:spPr>
      </p:pic>
      <p:sp>
        <p:nvSpPr>
          <p:cNvPr id="47" name="Rectangle 32"/>
          <p:cNvSpPr txBox="1">
            <a:spLocks noChangeArrowheads="1"/>
          </p:cNvSpPr>
          <p:nvPr userDrawn="1"/>
        </p:nvSpPr>
        <p:spPr>
          <a:xfrm>
            <a:off x="11408392" y="6603180"/>
            <a:ext cx="598541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kern="1200" smtClean="0">
                <a:solidFill>
                  <a:srgbClr val="AFA89B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4122738" algn="ctr"/>
                <a:tab pos="8161338" algn="r"/>
              </a:tabLst>
              <a:defRPr/>
            </a:pPr>
            <a:fld id="{FA1A5CA6-F4D8-40C2-B025-1BB3C929C755}" type="slidenum">
              <a:rPr lang="de-DE" sz="1000" noProof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pPr algn="r">
                <a:tabLst>
                  <a:tab pos="4122738" algn="ctr"/>
                  <a:tab pos="8161338" algn="r"/>
                </a:tabLst>
                <a:defRPr/>
              </a:pPr>
              <a:t>‹#›</a:t>
            </a:fld>
            <a:endParaRPr lang="de-DE" sz="1100" noProof="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A5AADC0-F5CB-4170-8787-1E39F62FD8A8}"/>
              </a:ext>
            </a:extLst>
          </p:cNvPr>
          <p:cNvSpPr txBox="1"/>
          <p:nvPr userDrawn="1"/>
        </p:nvSpPr>
        <p:spPr>
          <a:xfrm>
            <a:off x="9143075" y="6541044"/>
            <a:ext cx="1728192" cy="21602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indent="0">
              <a:buFontTx/>
              <a:buNone/>
            </a:pPr>
            <a:r>
              <a:rPr lang="de-DE" sz="1200" dirty="0">
                <a:solidFill>
                  <a:schemeClr val="bg2"/>
                </a:solidFill>
              </a:rPr>
              <a:t>© it-economics 2019</a:t>
            </a:r>
          </a:p>
        </p:txBody>
      </p:sp>
    </p:spTree>
    <p:extLst>
      <p:ext uri="{BB962C8B-B14F-4D97-AF65-F5344CB8AC3E}">
        <p14:creationId xmlns:p14="http://schemas.microsoft.com/office/powerpoint/2010/main" val="19170164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2 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962335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82" imgH="282" progId="TCLayout.ActiveDocument.1">
                  <p:embed/>
                </p:oleObj>
              </mc:Choice>
              <mc:Fallback>
                <p:oleObj name="think-cell Folie" r:id="rId3" imgW="282" imgH="282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3824288"/>
            <a:ext cx="4824536" cy="274219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SzPct val="100000"/>
              <a:buFontTx/>
              <a:buNone/>
              <a:defRPr lang="nb-NO" sz="1600" b="1" i="0" u="none" strike="noStrike" baseline="0" smtClean="0">
                <a:latin typeface="+mj-lt"/>
              </a:defRPr>
            </a:lvl1pPr>
            <a:lvl2pPr marL="320400" indent="-140400">
              <a:spcBef>
                <a:spcPts val="200"/>
              </a:spcBef>
              <a:buFont typeface="Arial"/>
              <a:buChar char="•"/>
              <a:defRPr sz="1400">
                <a:latin typeface="+mn-lt"/>
              </a:defRPr>
            </a:lvl2pPr>
            <a:lvl3pPr marL="492125" indent="-133350">
              <a:spcBef>
                <a:spcPts val="200"/>
              </a:spcBef>
              <a:defRPr sz="1400">
                <a:latin typeface="+mn-lt"/>
              </a:defRPr>
            </a:lvl3pPr>
            <a:lvl4pPr marL="682625" indent="-144463">
              <a:spcBef>
                <a:spcPts val="200"/>
              </a:spcBef>
              <a:defRPr sz="1400">
                <a:latin typeface="+mn-lt"/>
              </a:defRPr>
            </a:lvl4pPr>
            <a:lvl5pPr marL="854075" indent="-134938">
              <a:spcBef>
                <a:spcPts val="200"/>
              </a:spcBef>
              <a:defRPr sz="1400">
                <a:latin typeface="+mn-lt"/>
              </a:defRPr>
            </a:lvl5pPr>
          </a:lstStyle>
          <a:p>
            <a:r>
              <a:rPr lang="de-DE" sz="1400" b="0" i="0" u="none" strike="noStrike" baseline="0" noProof="0" dirty="0">
                <a:solidFill>
                  <a:srgbClr val="44697D"/>
                </a:solidFill>
                <a:latin typeface="UniversLTStd-Cn" panose="020B0506020202050204" pitchFamily="34" charset="0"/>
              </a:rPr>
              <a:t>Kontakt</a:t>
            </a:r>
          </a:p>
          <a:p>
            <a:endParaRPr lang="de-DE" sz="1400" b="0" i="0" u="none" strike="noStrike" baseline="0" noProof="0" dirty="0">
              <a:solidFill>
                <a:srgbClr val="44697D"/>
              </a:solidFill>
              <a:latin typeface="UniversLTStd-Cn" panose="020B0506020202050204" pitchFamily="34" charset="0"/>
            </a:endParaRPr>
          </a:p>
          <a:p>
            <a:r>
              <a:rPr lang="de-DE" sz="1400" b="0" i="0" u="none" strike="noStrike" baseline="0" noProof="0" dirty="0">
                <a:solidFill>
                  <a:srgbClr val="44697D"/>
                </a:solidFill>
                <a:latin typeface="UniversLTStd-LightCn" panose="020B0406020202040204" pitchFamily="34" charset="0"/>
              </a:rPr>
              <a:t>Name Nachname</a:t>
            </a:r>
          </a:p>
          <a:p>
            <a:endParaRPr lang="de-DE" sz="1400" b="0" i="0" u="none" strike="noStrike" baseline="0" noProof="0" dirty="0">
              <a:solidFill>
                <a:srgbClr val="44697D"/>
              </a:solidFill>
              <a:latin typeface="UniversLTStd-LightCn" panose="020B0406020202040204" pitchFamily="34" charset="0"/>
            </a:endParaRPr>
          </a:p>
          <a:p>
            <a:r>
              <a:rPr lang="de-DE" sz="1400" b="0" i="0" u="none" strike="noStrike" baseline="0" noProof="0" dirty="0">
                <a:solidFill>
                  <a:srgbClr val="44697D"/>
                </a:solidFill>
                <a:latin typeface="UniversLTStd-LightCn" panose="020B0406020202040204" pitchFamily="34" charset="0"/>
              </a:rPr>
              <a:t>it-economics GmbH</a:t>
            </a:r>
          </a:p>
          <a:p>
            <a:r>
              <a:rPr lang="de-DE" sz="1400" b="0" i="0" u="none" strike="noStrike" baseline="0" noProof="0" dirty="0" err="1">
                <a:solidFill>
                  <a:srgbClr val="44697D"/>
                </a:solidFill>
                <a:latin typeface="UniversLTStd-LightCn" panose="020B0406020202040204" pitchFamily="34" charset="0"/>
              </a:rPr>
              <a:t>Bothestr</a:t>
            </a:r>
            <a:r>
              <a:rPr lang="de-DE" sz="1400" b="0" i="0" u="none" strike="noStrike" baseline="0" noProof="0" dirty="0">
                <a:solidFill>
                  <a:srgbClr val="44697D"/>
                </a:solidFill>
                <a:latin typeface="UniversLTStd-LightCn" panose="020B0406020202040204" pitchFamily="34" charset="0"/>
              </a:rPr>
              <a:t>. 11</a:t>
            </a:r>
          </a:p>
          <a:p>
            <a:r>
              <a:rPr lang="de-DE" sz="1400" b="0" i="0" u="none" strike="noStrike" baseline="0" noProof="0" dirty="0">
                <a:solidFill>
                  <a:srgbClr val="44697D"/>
                </a:solidFill>
                <a:latin typeface="UniversLTStd-LightCn" panose="020B0406020202040204" pitchFamily="34" charset="0"/>
              </a:rPr>
              <a:t>81675 München</a:t>
            </a:r>
          </a:p>
          <a:p>
            <a:r>
              <a:rPr lang="de-DE" sz="1400" b="0" i="0" u="none" strike="noStrike" baseline="0" noProof="0" dirty="0">
                <a:solidFill>
                  <a:srgbClr val="44697D"/>
                </a:solidFill>
                <a:latin typeface="UniversLTStd-LightCn" panose="020B0406020202040204" pitchFamily="34" charset="0"/>
              </a:rPr>
              <a:t>www.it-economics.de</a:t>
            </a:r>
          </a:p>
          <a:p>
            <a:endParaRPr lang="de-DE" sz="1400" b="0" i="0" u="none" strike="noStrike" baseline="0" noProof="0" dirty="0">
              <a:solidFill>
                <a:srgbClr val="44697D"/>
              </a:solidFill>
              <a:latin typeface="UniversLTStd-LightCn" panose="020B0406020202040204" pitchFamily="34" charset="0"/>
            </a:endParaRPr>
          </a:p>
          <a:p>
            <a:r>
              <a:rPr lang="de-DE" sz="1400" b="0" i="0" u="none" strike="noStrike" baseline="0" noProof="0" dirty="0">
                <a:solidFill>
                  <a:srgbClr val="44697D"/>
                </a:solidFill>
                <a:latin typeface="UniversLTStd-LightCn" panose="020B0406020202040204" pitchFamily="34" charset="0"/>
              </a:rPr>
              <a:t>xxxxx@it-economics.de</a:t>
            </a:r>
          </a:p>
          <a:p>
            <a:r>
              <a:rPr lang="de-DE" sz="1400" b="0" i="0" u="none" strike="noStrike" baseline="0" noProof="0" dirty="0">
                <a:solidFill>
                  <a:srgbClr val="44697D"/>
                </a:solidFill>
                <a:latin typeface="UniversLTStd-LightCn" panose="020B0406020202040204" pitchFamily="34" charset="0"/>
              </a:rPr>
              <a:t>Mobil +49 XXX XXX XX XXX</a:t>
            </a:r>
            <a:endParaRPr lang="de-DE" noProof="0" dirty="0"/>
          </a:p>
        </p:txBody>
      </p:sp>
      <p:pic>
        <p:nvPicPr>
          <p:cNvPr id="9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72" y="-7228"/>
            <a:ext cx="12209342" cy="3444757"/>
          </a:xfrm>
          <a:prstGeom prst="rect">
            <a:avLst/>
          </a:prstGeom>
        </p:spPr>
      </p:pic>
      <p:sp>
        <p:nvSpPr>
          <p:cNvPr id="8" name="Textfeld 16">
            <a:extLst>
              <a:ext uri="{FF2B5EF4-FFF2-40B4-BE49-F238E27FC236}">
                <a16:creationId xmlns:a16="http://schemas.microsoft.com/office/drawing/2014/main" id="{A6FB2AEE-AA6B-FE41-99B7-05AC5B725C90}"/>
              </a:ext>
            </a:extLst>
          </p:cNvPr>
          <p:cNvSpPr txBox="1"/>
          <p:nvPr userDrawn="1"/>
        </p:nvSpPr>
        <p:spPr>
          <a:xfrm>
            <a:off x="6727727" y="4869160"/>
            <a:ext cx="5271550" cy="159619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indent="0" algn="l"/>
            <a:r>
              <a:rPr lang="de-DE" sz="1100" b="0" i="0" kern="1200" noProof="1">
                <a:solidFill>
                  <a:srgbClr val="124768"/>
                </a:solidFill>
                <a:latin typeface="Univers LT Std 47 Cn Lt" pitchFamily="2" charset="0"/>
                <a:ea typeface="+mn-ea"/>
                <a:cs typeface="Univers LT Std 47 Cn Lt"/>
              </a:rPr>
              <a:t>4x ausgezeichnet als Beste Berater im Branchenreport von brand eins Wissen</a:t>
            </a:r>
            <a:r>
              <a:rPr lang="de-DE" sz="1100" b="0" i="0" kern="1200" baseline="0" noProof="1">
                <a:solidFill>
                  <a:srgbClr val="124768"/>
                </a:solidFill>
                <a:latin typeface="Univers LT Std 47 Cn Lt" pitchFamily="2" charset="0"/>
                <a:ea typeface="+mn-ea"/>
                <a:cs typeface="Univers LT Std 47 Cn Lt"/>
              </a:rPr>
              <a:t> </a:t>
            </a:r>
            <a:r>
              <a:rPr lang="de-DE" sz="1100" b="0" i="0" kern="1200" noProof="1">
                <a:solidFill>
                  <a:srgbClr val="124768"/>
                </a:solidFill>
                <a:latin typeface="Univers LT Std 47 Cn Lt" pitchFamily="2" charset="0"/>
                <a:ea typeface="+mn-ea"/>
                <a:cs typeface="Univers LT Std 47 Cn Lt"/>
              </a:rPr>
              <a:t>und Statista.</a:t>
            </a:r>
            <a:br>
              <a:rPr lang="de-DE" sz="1100" b="0" i="0" kern="1200" noProof="1">
                <a:solidFill>
                  <a:srgbClr val="124768"/>
                </a:solidFill>
                <a:latin typeface="Univers LT Std 47 Cn Lt" pitchFamily="2" charset="0"/>
                <a:ea typeface="+mn-ea"/>
                <a:cs typeface="Univers LT Std 47 Cn Lt"/>
              </a:rPr>
            </a:br>
            <a:r>
              <a:rPr lang="de-DE" sz="1100" b="0" i="0" kern="1200" noProof="1">
                <a:solidFill>
                  <a:srgbClr val="124768"/>
                </a:solidFill>
                <a:latin typeface="Univers LT Std 47 Cn Lt" pitchFamily="2" charset="0"/>
                <a:ea typeface="+mn-ea"/>
                <a:cs typeface="Univers LT Std 47 Cn Lt"/>
              </a:rPr>
              <a:t>Kategorie: IT-Strategie &amp;</a:t>
            </a:r>
            <a:r>
              <a:rPr lang="de-DE" sz="1100" b="0" i="0" kern="1200" baseline="0" noProof="1">
                <a:solidFill>
                  <a:srgbClr val="124768"/>
                </a:solidFill>
                <a:latin typeface="Univers LT Std 47 Cn Lt" pitchFamily="2" charset="0"/>
                <a:ea typeface="+mn-ea"/>
                <a:cs typeface="Univers LT Std 47 Cn Lt"/>
              </a:rPr>
              <a:t> </a:t>
            </a:r>
            <a:r>
              <a:rPr lang="de-DE" sz="1100" b="0" i="0" kern="1200" noProof="1">
                <a:solidFill>
                  <a:srgbClr val="124768"/>
                </a:solidFill>
                <a:latin typeface="Univers LT Std 47 Cn Lt" pitchFamily="2" charset="0"/>
                <a:ea typeface="+mn-ea"/>
                <a:cs typeface="Univers LT Std 47 Cn Lt"/>
              </a:rPr>
              <a:t>IT-Implementierung</a:t>
            </a:r>
          </a:p>
          <a:p>
            <a:pPr algn="l"/>
            <a:endParaRPr lang="de-DE" sz="1100" b="0" i="0" kern="1200" noProof="1">
              <a:solidFill>
                <a:srgbClr val="124768"/>
              </a:solidFill>
              <a:latin typeface="Univers LT Std 47 Cn Lt" pitchFamily="2" charset="0"/>
              <a:ea typeface="+mn-ea"/>
              <a:cs typeface="Univers LT Std 47 Cn Lt"/>
            </a:endParaRPr>
          </a:p>
          <a:p>
            <a:pPr algn="l"/>
            <a:r>
              <a:rPr lang="de-DE" sz="1100" b="0" i="0" kern="1200" noProof="1">
                <a:solidFill>
                  <a:srgbClr val="124768"/>
                </a:solidFill>
                <a:latin typeface="Univers LT Std 47 Cn Lt" pitchFamily="2" charset="0"/>
                <a:ea typeface="+mn-ea"/>
                <a:cs typeface="Univers LT Std 47 Cn Lt"/>
              </a:rPr>
              <a:t>2019 von Great Place to Work® als «Attraktiver Arbeitgeber» zertifiziert</a:t>
            </a:r>
            <a:br>
              <a:rPr lang="en-US" sz="1100" b="0" i="0" kern="1200" noProof="1">
                <a:solidFill>
                  <a:srgbClr val="124768"/>
                </a:solidFill>
                <a:latin typeface="Univers LT Std 47 Cn Lt" pitchFamily="2" charset="0"/>
                <a:ea typeface="+mn-ea"/>
                <a:cs typeface="Univers LT Std 47 Cn Lt"/>
              </a:rPr>
            </a:br>
            <a:r>
              <a:rPr lang="en-US" sz="1100" b="0" i="0" kern="1200" noProof="1">
                <a:solidFill>
                  <a:srgbClr val="124768"/>
                </a:solidFill>
                <a:latin typeface="Univers LT Std 47 Cn Lt" pitchFamily="2" charset="0"/>
                <a:ea typeface="+mn-ea"/>
                <a:cs typeface="Univers LT Std 47 Cn Lt"/>
              </a:rPr>
              <a:t>Great Place to Work 2016, Deutschland, ITK, Bayern</a:t>
            </a:r>
          </a:p>
          <a:p>
            <a:pPr algn="l"/>
            <a:endParaRPr lang="en-US" sz="1100" b="0" i="0" kern="1200" noProof="1">
              <a:solidFill>
                <a:srgbClr val="124768"/>
              </a:solidFill>
              <a:latin typeface="Univers LT Std 47 Cn Lt" pitchFamily="2" charset="0"/>
              <a:ea typeface="+mn-ea"/>
              <a:cs typeface="Univers LT Std 47 Cn Lt"/>
            </a:endParaRPr>
          </a:p>
          <a:p>
            <a:pPr algn="l"/>
            <a:r>
              <a:rPr lang="en-US" sz="1100" b="0" i="0" kern="1200" noProof="1">
                <a:solidFill>
                  <a:srgbClr val="124768"/>
                </a:solidFill>
                <a:latin typeface="Univers LT Std 47 Cn Lt" pitchFamily="2" charset="0"/>
                <a:ea typeface="+mn-ea"/>
                <a:cs typeface="Univers LT Std 47 Cn Lt"/>
              </a:rPr>
              <a:t>Top Arbeitgeber Mittelstand 2019 – Focus Business</a:t>
            </a:r>
          </a:p>
          <a:p>
            <a:pPr algn="l"/>
            <a:endParaRPr lang="en-US" sz="1100" b="0" i="0" kern="1200" noProof="1">
              <a:solidFill>
                <a:srgbClr val="124768"/>
              </a:solidFill>
              <a:latin typeface="Univers LT Std 47 Cn Lt" pitchFamily="2" charset="0"/>
              <a:ea typeface="+mn-ea"/>
              <a:cs typeface="Univers LT Std 47 Cn Lt"/>
            </a:endParaRPr>
          </a:p>
          <a:p>
            <a:pPr algn="l"/>
            <a:r>
              <a:rPr lang="en" sz="1100" b="0" i="0" kern="1200" noProof="1">
                <a:solidFill>
                  <a:schemeClr val="tx1"/>
                </a:solidFill>
                <a:latin typeface="Univers LT Std 47 Cn Lt" pitchFamily="2" charset="0"/>
                <a:ea typeface="+mn-ea"/>
                <a:cs typeface="Univers LT Std 47 Cn Lt"/>
              </a:rPr>
              <a:t>Kununu Open Company und Fair Company 2017 </a:t>
            </a:r>
            <a:endParaRPr lang="de-DE" sz="1100" b="0" i="0" kern="1200" noProof="1">
              <a:solidFill>
                <a:schemeClr val="tx1"/>
              </a:solidFill>
              <a:latin typeface="Univers LT Std 47 Cn Lt" pitchFamily="2" charset="0"/>
              <a:ea typeface="+mn-ea"/>
              <a:cs typeface="Univers LT Std 47 Cn Lt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9DDA78A-1DA3-8241-9079-403ACBF5AB5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7727" y="3659784"/>
            <a:ext cx="3721462" cy="106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236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 Fa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 userDrawn="1"/>
        </p:nvSpPr>
        <p:spPr>
          <a:xfrm>
            <a:off x="335362" y="3428999"/>
            <a:ext cx="2712119" cy="3072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751" dirty="0">
              <a:solidFill>
                <a:srgbClr val="F5F3E8">
                  <a:lumMod val="25000"/>
                </a:srgbClr>
              </a:solidFill>
            </a:endParaRPr>
          </a:p>
        </p:txBody>
      </p:sp>
      <p:sp>
        <p:nvSpPr>
          <p:cNvPr id="24" name="Rechteck 23"/>
          <p:cNvSpPr/>
          <p:nvPr userDrawn="1"/>
        </p:nvSpPr>
        <p:spPr>
          <a:xfrm>
            <a:off x="9936427" y="1700806"/>
            <a:ext cx="1920213" cy="1248139"/>
          </a:xfrm>
          <a:prstGeom prst="rect">
            <a:avLst/>
          </a:prstGeom>
          <a:solidFill>
            <a:srgbClr val="446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751" dirty="0">
              <a:solidFill>
                <a:srgbClr val="F5F3E8">
                  <a:lumMod val="25000"/>
                </a:srgbClr>
              </a:solidFill>
            </a:endParaRPr>
          </a:p>
        </p:txBody>
      </p:sp>
      <p:sp>
        <p:nvSpPr>
          <p:cNvPr id="21" name="Rechteck 20"/>
          <p:cNvSpPr/>
          <p:nvPr userDrawn="1"/>
        </p:nvSpPr>
        <p:spPr>
          <a:xfrm>
            <a:off x="6768075" y="1700806"/>
            <a:ext cx="2880320" cy="1536171"/>
          </a:xfrm>
          <a:prstGeom prst="rect">
            <a:avLst/>
          </a:prstGeom>
          <a:solidFill>
            <a:srgbClr val="D2D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751" dirty="0">
              <a:solidFill>
                <a:srgbClr val="F5F3E8">
                  <a:lumMod val="25000"/>
                </a:srgbClr>
              </a:solidFill>
            </a:endParaRPr>
          </a:p>
        </p:txBody>
      </p:sp>
      <p:sp>
        <p:nvSpPr>
          <p:cNvPr id="18" name="Rechteck 17"/>
          <p:cNvSpPr/>
          <p:nvPr userDrawn="1"/>
        </p:nvSpPr>
        <p:spPr>
          <a:xfrm>
            <a:off x="3311691" y="1700806"/>
            <a:ext cx="3168352" cy="1536171"/>
          </a:xfrm>
          <a:prstGeom prst="rect">
            <a:avLst/>
          </a:prstGeom>
          <a:solidFill>
            <a:srgbClr val="446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751" dirty="0">
              <a:solidFill>
                <a:srgbClr val="F5F3E8">
                  <a:lumMod val="25000"/>
                </a:srgbClr>
              </a:solidFill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335361" y="1700809"/>
            <a:ext cx="2712119" cy="153617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751" dirty="0">
              <a:solidFill>
                <a:srgbClr val="F5F3E8">
                  <a:lumMod val="25000"/>
                </a:srgbClr>
              </a:solidFill>
            </a:endParaRP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335360" y="1700809"/>
            <a:ext cx="2712000" cy="105621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4500">
                <a:solidFill>
                  <a:srgbClr val="124768"/>
                </a:solidFill>
              </a:defRPr>
            </a:lvl1pPr>
          </a:lstStyle>
          <a:p>
            <a:pPr lvl="0"/>
            <a:r>
              <a:rPr lang="de-DE" dirty="0"/>
              <a:t>Groß</a:t>
            </a:r>
          </a:p>
        </p:txBody>
      </p:sp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73" imgH="476" progId="TCLayout.ActiveDocument.1">
                  <p:embed/>
                </p:oleObj>
              </mc:Choice>
              <mc:Fallback>
                <p:oleObj name="think-cell Folie" r:id="rId3" imgW="473" imgH="476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platzhalt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335360" y="2756925"/>
            <a:ext cx="2712000" cy="480053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100">
                <a:solidFill>
                  <a:srgbClr val="124768"/>
                </a:solidFill>
              </a:defRPr>
            </a:lvl1pPr>
          </a:lstStyle>
          <a:p>
            <a:pPr lvl="0"/>
            <a:r>
              <a:rPr lang="de-DE" dirty="0"/>
              <a:t>klein</a:t>
            </a:r>
          </a:p>
        </p:txBody>
      </p:sp>
      <p:sp>
        <p:nvSpPr>
          <p:cNvPr id="19" name="Textplatzhalt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3311691" y="1700809"/>
            <a:ext cx="3168352" cy="105621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45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Groß</a:t>
            </a:r>
          </a:p>
        </p:txBody>
      </p:sp>
      <p:sp>
        <p:nvSpPr>
          <p:cNvPr id="20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311691" y="2756925"/>
            <a:ext cx="3168352" cy="480053"/>
          </a:xfrm>
          <a:prstGeom prst="rect">
            <a:avLst/>
          </a:prstGeom>
          <a:ln>
            <a:noFill/>
          </a:ln>
        </p:spPr>
        <p:txBody>
          <a:bodyPr vert="horz" anchor="ctr" anchorCtr="0"/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 dirty="0"/>
              <a:t>klein</a:t>
            </a:r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768075" y="1700809"/>
            <a:ext cx="2880320" cy="105621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Groß</a:t>
            </a:r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6768075" y="2756925"/>
            <a:ext cx="2880320" cy="480053"/>
          </a:xfrm>
          <a:prstGeom prst="rect">
            <a:avLst/>
          </a:prstGeom>
          <a:ln>
            <a:noFill/>
          </a:ln>
        </p:spPr>
        <p:txBody>
          <a:bodyPr vert="horz" anchor="ctr" anchorCtr="0"/>
          <a:lstStyle>
            <a:lvl1pPr marL="0" indent="0">
              <a:buNone/>
              <a:defRPr sz="1100">
                <a:solidFill>
                  <a:srgbClr val="124768"/>
                </a:solidFill>
              </a:defRPr>
            </a:lvl1pPr>
          </a:lstStyle>
          <a:p>
            <a:pPr lvl="0"/>
            <a:r>
              <a:rPr lang="de-DE" dirty="0"/>
              <a:t>klein</a:t>
            </a:r>
          </a:p>
        </p:txBody>
      </p:sp>
      <p:sp>
        <p:nvSpPr>
          <p:cNvPr id="25" name="Textplatzhalt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9936427" y="1700807"/>
            <a:ext cx="1920213" cy="864096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45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Groß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9936427" y="2564904"/>
            <a:ext cx="1920213" cy="384043"/>
          </a:xfrm>
          <a:prstGeom prst="rect">
            <a:avLst/>
          </a:prstGeom>
          <a:ln>
            <a:noFill/>
          </a:ln>
        </p:spPr>
        <p:txBody>
          <a:bodyPr vert="horz" anchor="ctr" anchorCtr="0"/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 dirty="0"/>
              <a:t>klein</a:t>
            </a:r>
          </a:p>
        </p:txBody>
      </p:sp>
      <p:sp>
        <p:nvSpPr>
          <p:cNvPr id="27" name="Textplatzhalt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335360" y="3428999"/>
            <a:ext cx="2712000" cy="1920213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45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Groß</a:t>
            </a:r>
          </a:p>
          <a:p>
            <a:pPr lvl="0"/>
            <a:r>
              <a:rPr lang="de-DE" dirty="0"/>
              <a:t>Groß</a:t>
            </a:r>
          </a:p>
        </p:txBody>
      </p:sp>
      <p:sp>
        <p:nvSpPr>
          <p:cNvPr id="29" name="Textplatzhalt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335360" y="5349211"/>
            <a:ext cx="2712000" cy="1152128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 dirty="0"/>
              <a:t>klein</a:t>
            </a:r>
          </a:p>
        </p:txBody>
      </p:sp>
      <p:sp>
        <p:nvSpPr>
          <p:cNvPr id="30" name="Rechteck 29"/>
          <p:cNvSpPr/>
          <p:nvPr userDrawn="1"/>
        </p:nvSpPr>
        <p:spPr>
          <a:xfrm>
            <a:off x="3311694" y="3428999"/>
            <a:ext cx="2112233" cy="163218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751" dirty="0">
              <a:solidFill>
                <a:srgbClr val="F5F3E8">
                  <a:lumMod val="25000"/>
                </a:srgbClr>
              </a:solidFill>
            </a:endParaRPr>
          </a:p>
        </p:txBody>
      </p:sp>
      <p:sp>
        <p:nvSpPr>
          <p:cNvPr id="31" name="Textplatzhalt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3311691" y="3428999"/>
            <a:ext cx="2112235" cy="105621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45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de-DE" dirty="0"/>
              <a:t>Groß</a:t>
            </a:r>
          </a:p>
        </p:txBody>
      </p:sp>
      <p:sp>
        <p:nvSpPr>
          <p:cNvPr id="32" name="Textplatzhalt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3311691" y="4485118"/>
            <a:ext cx="2112235" cy="576063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1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de-DE" dirty="0"/>
              <a:t>klein</a:t>
            </a:r>
          </a:p>
        </p:txBody>
      </p:sp>
      <p:sp>
        <p:nvSpPr>
          <p:cNvPr id="33" name="Rechteck 32"/>
          <p:cNvSpPr/>
          <p:nvPr userDrawn="1"/>
        </p:nvSpPr>
        <p:spPr>
          <a:xfrm>
            <a:off x="5711958" y="3428999"/>
            <a:ext cx="3936437" cy="16321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751" dirty="0">
              <a:solidFill>
                <a:srgbClr val="F5F3E8">
                  <a:lumMod val="25000"/>
                </a:srgbClr>
              </a:solidFill>
            </a:endParaRPr>
          </a:p>
        </p:txBody>
      </p:sp>
      <p:sp>
        <p:nvSpPr>
          <p:cNvPr id="34" name="Textplatzhalt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5711957" y="3428999"/>
            <a:ext cx="2112235" cy="105621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45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 dirty="0"/>
              <a:t>Groß</a:t>
            </a:r>
          </a:p>
        </p:txBody>
      </p:sp>
      <p:sp>
        <p:nvSpPr>
          <p:cNvPr id="35" name="Textplatzhalt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5711957" y="4485118"/>
            <a:ext cx="2112235" cy="576063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 dirty="0"/>
              <a:t>mittel</a:t>
            </a:r>
          </a:p>
        </p:txBody>
      </p:sp>
      <p:sp>
        <p:nvSpPr>
          <p:cNvPr id="37" name="Textplatzhalter 15"/>
          <p:cNvSpPr>
            <a:spLocks noGrp="1"/>
          </p:cNvSpPr>
          <p:nvPr>
            <p:ph type="body" sz="quarter" idx="24" hasCustomPrompt="1"/>
          </p:nvPr>
        </p:nvSpPr>
        <p:spPr>
          <a:xfrm>
            <a:off x="7824192" y="3428999"/>
            <a:ext cx="1824203" cy="163218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 dirty="0"/>
              <a:t>klein</a:t>
            </a:r>
          </a:p>
        </p:txBody>
      </p:sp>
      <p:sp>
        <p:nvSpPr>
          <p:cNvPr id="38" name="Rechteck 37"/>
          <p:cNvSpPr/>
          <p:nvPr userDrawn="1"/>
        </p:nvSpPr>
        <p:spPr>
          <a:xfrm>
            <a:off x="9936427" y="3140967"/>
            <a:ext cx="1920213" cy="19202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751" dirty="0">
              <a:solidFill>
                <a:srgbClr val="F5F3E8">
                  <a:lumMod val="25000"/>
                </a:srgbClr>
              </a:solidFill>
            </a:endParaRPr>
          </a:p>
        </p:txBody>
      </p:sp>
      <p:sp>
        <p:nvSpPr>
          <p:cNvPr id="39" name="Textplatzhalt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9936427" y="3140968"/>
            <a:ext cx="1920213" cy="105621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Groß</a:t>
            </a:r>
          </a:p>
        </p:txBody>
      </p:sp>
      <p:sp>
        <p:nvSpPr>
          <p:cNvPr id="40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9936427" y="4197086"/>
            <a:ext cx="1920213" cy="864095"/>
          </a:xfrm>
          <a:prstGeom prst="rect">
            <a:avLst/>
          </a:prstGeom>
          <a:ln>
            <a:noFill/>
          </a:ln>
        </p:spPr>
        <p:txBody>
          <a:bodyPr vert="horz" anchor="ctr" anchorCtr="0"/>
          <a:lstStyle>
            <a:lvl1pPr marL="0" indent="0">
              <a:buNone/>
              <a:defRPr sz="1100">
                <a:solidFill>
                  <a:srgbClr val="124768"/>
                </a:solidFill>
              </a:defRPr>
            </a:lvl1pPr>
          </a:lstStyle>
          <a:p>
            <a:pPr lvl="0"/>
            <a:r>
              <a:rPr lang="de-DE" dirty="0"/>
              <a:t>klein</a:t>
            </a:r>
          </a:p>
        </p:txBody>
      </p:sp>
      <p:sp>
        <p:nvSpPr>
          <p:cNvPr id="41" name="Rechteck 40"/>
          <p:cNvSpPr/>
          <p:nvPr userDrawn="1"/>
        </p:nvSpPr>
        <p:spPr>
          <a:xfrm>
            <a:off x="3311691" y="5253201"/>
            <a:ext cx="3168352" cy="124813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751" dirty="0">
              <a:solidFill>
                <a:srgbClr val="F5F3E8">
                  <a:lumMod val="25000"/>
                </a:srgbClr>
              </a:solidFill>
            </a:endParaRPr>
          </a:p>
        </p:txBody>
      </p:sp>
      <p:sp>
        <p:nvSpPr>
          <p:cNvPr id="42" name="Textplatzhalt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3311691" y="5253203"/>
            <a:ext cx="3168352" cy="86409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Groß</a:t>
            </a:r>
          </a:p>
        </p:txBody>
      </p:sp>
      <p:sp>
        <p:nvSpPr>
          <p:cNvPr id="43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3311691" y="6117298"/>
            <a:ext cx="3168352" cy="384043"/>
          </a:xfrm>
          <a:prstGeom prst="rect">
            <a:avLst/>
          </a:prstGeom>
          <a:ln>
            <a:noFill/>
          </a:ln>
        </p:spPr>
        <p:txBody>
          <a:bodyPr vert="horz" anchor="ctr" anchorCtr="0"/>
          <a:lstStyle>
            <a:lvl1pPr marL="0" indent="0">
              <a:buNone/>
              <a:defRPr sz="2000">
                <a:solidFill>
                  <a:srgbClr val="124768"/>
                </a:solidFill>
              </a:defRPr>
            </a:lvl1pPr>
          </a:lstStyle>
          <a:p>
            <a:pPr lvl="0"/>
            <a:r>
              <a:rPr lang="de-DE" dirty="0"/>
              <a:t>mittel</a:t>
            </a:r>
          </a:p>
        </p:txBody>
      </p:sp>
      <p:sp>
        <p:nvSpPr>
          <p:cNvPr id="44" name="Rechteck 43"/>
          <p:cNvSpPr/>
          <p:nvPr userDrawn="1"/>
        </p:nvSpPr>
        <p:spPr>
          <a:xfrm>
            <a:off x="6768075" y="5253201"/>
            <a:ext cx="5088565" cy="1248139"/>
          </a:xfrm>
          <a:prstGeom prst="rect">
            <a:avLst/>
          </a:prstGeom>
          <a:solidFill>
            <a:srgbClr val="7D7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751" dirty="0">
              <a:solidFill>
                <a:srgbClr val="F5F3E8">
                  <a:lumMod val="25000"/>
                </a:srgbClr>
              </a:solidFill>
            </a:endParaRPr>
          </a:p>
        </p:txBody>
      </p:sp>
      <p:sp>
        <p:nvSpPr>
          <p:cNvPr id="45" name="Textplatzhalt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6768075" y="5253201"/>
            <a:ext cx="1728192" cy="1248139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45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Groß</a:t>
            </a:r>
          </a:p>
        </p:txBody>
      </p:sp>
      <p:sp>
        <p:nvSpPr>
          <p:cNvPr id="47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8496267" y="5253201"/>
            <a:ext cx="3360373" cy="384043"/>
          </a:xfrm>
          <a:prstGeom prst="rect">
            <a:avLst/>
          </a:prstGeom>
          <a:ln>
            <a:noFill/>
          </a:ln>
        </p:spPr>
        <p:txBody>
          <a:bodyPr vert="horz" anchor="ctr" anchorCtr="0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 dirty="0"/>
              <a:t>mittel</a:t>
            </a:r>
          </a:p>
        </p:txBody>
      </p:sp>
      <p:sp>
        <p:nvSpPr>
          <p:cNvPr id="48" name="Textplatzhalt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8496267" y="5637243"/>
            <a:ext cx="3360373" cy="864096"/>
          </a:xfrm>
          <a:prstGeom prst="rect">
            <a:avLst/>
          </a:prstGeom>
          <a:ln>
            <a:noFill/>
          </a:ln>
        </p:spPr>
        <p:txBody>
          <a:bodyPr vert="horz" anchor="ctr" anchorCtr="0"/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 dirty="0"/>
              <a:t>klein</a:t>
            </a:r>
          </a:p>
        </p:txBody>
      </p:sp>
      <p:sp>
        <p:nvSpPr>
          <p:cNvPr id="46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335361" y="468000"/>
            <a:ext cx="11521280" cy="873064"/>
          </a:xfrm>
        </p:spPr>
        <p:txBody>
          <a:bodyPr lIns="36000" tIns="36000" rIns="36000" bIns="36000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3200" kern="1200" baseline="0" dirty="0" smtClean="0">
                <a:solidFill>
                  <a:schemeClr val="tx1"/>
                </a:solidFill>
                <a:latin typeface="Univers LT Std 57 Cn" panose="020B050602020205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lang="en-US" sz="2400" kern="120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E8000"/>
              </a:buClr>
              <a:buFont typeface="Univers LT Std 47 Cn Lt" panose="020B0406020202040204" pitchFamily="34" charset="0"/>
              <a:buNone/>
            </a:pPr>
            <a:r>
              <a:rPr lang="de-DE" noProof="0" dirty="0"/>
              <a:t>Folientitel</a:t>
            </a:r>
          </a:p>
          <a:p>
            <a:pPr lvl="1"/>
            <a:r>
              <a:rPr lang="de-DE" noProof="0" dirty="0">
                <a:latin typeface="+mj-lt"/>
              </a:rPr>
              <a:t>Hier steht eine </a:t>
            </a:r>
            <a:r>
              <a:rPr lang="en-GB" noProof="0" dirty="0">
                <a:latin typeface="+mj-lt"/>
              </a:rPr>
              <a:t>Subline</a:t>
            </a:r>
            <a:endParaRPr lang="en-GB" noProof="0" dirty="0"/>
          </a:p>
        </p:txBody>
      </p:sp>
      <p:sp>
        <p:nvSpPr>
          <p:cNvPr id="50" name="Rectangle 32"/>
          <p:cNvSpPr txBox="1">
            <a:spLocks noChangeArrowheads="1"/>
          </p:cNvSpPr>
          <p:nvPr userDrawn="1"/>
        </p:nvSpPr>
        <p:spPr>
          <a:xfrm>
            <a:off x="11408392" y="6603180"/>
            <a:ext cx="598541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kern="1200" smtClean="0">
                <a:solidFill>
                  <a:srgbClr val="AFA89B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4122738" algn="ctr"/>
                <a:tab pos="8161338" algn="r"/>
              </a:tabLst>
              <a:defRPr/>
            </a:pPr>
            <a:fld id="{FA1A5CA6-F4D8-40C2-B025-1BB3C929C755}" type="slidenum">
              <a:rPr lang="de-DE" sz="1000" noProof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pPr algn="r">
                <a:tabLst>
                  <a:tab pos="4122738" algn="ctr"/>
                  <a:tab pos="8161338" algn="r"/>
                </a:tabLst>
                <a:defRPr/>
              </a:pPr>
              <a:t>‹#›</a:t>
            </a:fld>
            <a:endParaRPr lang="de-DE" sz="1100" noProof="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890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53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53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4" grpId="0" animBg="1"/>
      <p:bldP spid="21" grpId="0" animBg="1"/>
      <p:bldP spid="18" grpId="0" animBg="1"/>
      <p:bldP spid="7" grpId="0" animBg="1"/>
      <p:bldP spid="1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click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8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8F9DB4D-8D80-4D44-A1F9-CBEE866D47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04F4F452-713C-4548-A737-DEE6292318D4}"/>
              </a:ext>
            </a:extLst>
          </p:cNvPr>
          <p:cNvSpPr/>
          <p:nvPr userDrawn="1"/>
        </p:nvSpPr>
        <p:spPr>
          <a:xfrm>
            <a:off x="1531812" y="-1"/>
            <a:ext cx="10660189" cy="4221076"/>
          </a:xfrm>
          <a:prstGeom prst="rect">
            <a:avLst/>
          </a:prstGeom>
          <a:gradFill flip="none" rotWithShape="1">
            <a:gsLst>
              <a:gs pos="54000">
                <a:srgbClr val="00000A">
                  <a:alpha val="0"/>
                </a:srgbClr>
              </a:gs>
              <a:gs pos="100000">
                <a:srgbClr val="00000A"/>
              </a:gs>
            </a:gsLst>
            <a:lin ang="17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Roboto Light" panose="02000000000000000000" pitchFamily="2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796D3CE-9AB1-9E44-92DC-FF2932C6DB24}"/>
              </a:ext>
            </a:extLst>
          </p:cNvPr>
          <p:cNvSpPr/>
          <p:nvPr userDrawn="1"/>
        </p:nvSpPr>
        <p:spPr>
          <a:xfrm>
            <a:off x="-27684" y="0"/>
            <a:ext cx="12192000" cy="6858000"/>
          </a:xfrm>
          <a:prstGeom prst="rect">
            <a:avLst/>
          </a:prstGeom>
          <a:gradFill>
            <a:gsLst>
              <a:gs pos="45000">
                <a:srgbClr val="00000A">
                  <a:alpha val="27000"/>
                </a:srgbClr>
              </a:gs>
              <a:gs pos="7000">
                <a:srgbClr val="00000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Roboto Light" panose="02000000000000000000" pitchFamily="2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AD8C577-5FBB-C743-BAB9-EB1196CE29CD}"/>
              </a:ext>
            </a:extLst>
          </p:cNvPr>
          <p:cNvSpPr txBox="1"/>
          <p:nvPr userDrawn="1"/>
        </p:nvSpPr>
        <p:spPr>
          <a:xfrm>
            <a:off x="334820" y="3827013"/>
            <a:ext cx="11553968" cy="576000"/>
          </a:xfrm>
          <a:prstGeom prst="rect">
            <a:avLst/>
          </a:prstGeom>
          <a:noFill/>
        </p:spPr>
        <p:txBody>
          <a:bodyPr wrap="square" lIns="36000" tIns="36000" rIns="36000" bIns="36000" rtlCol="0" anchor="t" anchorCtr="0">
            <a:noAutofit/>
          </a:bodyPr>
          <a:lstStyle/>
          <a:p>
            <a:pPr marL="0" indent="0" algn="ctr">
              <a:buFontTx/>
              <a:buNone/>
            </a:pPr>
            <a:r>
              <a:rPr lang="en-GB" sz="2800" b="0" i="0" noProof="0" dirty="0">
                <a:solidFill>
                  <a:schemeClr val="bg1"/>
                </a:solidFill>
                <a:latin typeface="+mn-lt"/>
              </a:rPr>
              <a:t>herald the digital future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38FCEB5-6EAF-3F41-9174-E2A83F6E581A}"/>
              </a:ext>
            </a:extLst>
          </p:cNvPr>
          <p:cNvSpPr txBox="1"/>
          <p:nvPr userDrawn="1"/>
        </p:nvSpPr>
        <p:spPr>
          <a:xfrm>
            <a:off x="334820" y="2555840"/>
            <a:ext cx="11553968" cy="91460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indent="0" algn="ctr">
              <a:buFontTx/>
              <a:buNone/>
            </a:pPr>
            <a:r>
              <a:rPr lang="en-GB" sz="4400" b="0" i="0" noProof="0" dirty="0">
                <a:solidFill>
                  <a:schemeClr val="bg1"/>
                </a:solidFill>
                <a:latin typeface="+mj-lt"/>
              </a:rPr>
              <a:t>Contact</a:t>
            </a:r>
          </a:p>
        </p:txBody>
      </p:sp>
      <p:pic>
        <p:nvPicPr>
          <p:cNvPr id="16" name="Grafik 8">
            <a:extLst>
              <a:ext uri="{FF2B5EF4-FFF2-40B4-BE49-F238E27FC236}">
                <a16:creationId xmlns:a16="http://schemas.microsoft.com/office/drawing/2014/main" id="{AFE96102-753D-2045-94CC-AEEE0E0BB2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392" y="277692"/>
            <a:ext cx="2264935" cy="703036"/>
          </a:xfrm>
          <a:prstGeom prst="rect">
            <a:avLst/>
          </a:prstGeom>
          <a:effectLst>
            <a:outerShdw blurRad="711200" dir="5400000" algn="ctr" rotWithShape="0">
              <a:srgbClr val="000000"/>
            </a:outerShdw>
          </a:effectLst>
        </p:spPr>
      </p:pic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F9A584E9-A328-D341-AD84-8A082D62E018}"/>
              </a:ext>
            </a:extLst>
          </p:cNvPr>
          <p:cNvCxnSpPr/>
          <p:nvPr userDrawn="1"/>
        </p:nvCxnSpPr>
        <p:spPr>
          <a:xfrm>
            <a:off x="4151784" y="3645024"/>
            <a:ext cx="388843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6638458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82" imgH="282" progId="TCLayout.ActiveDocument.1">
                  <p:embed/>
                </p:oleObj>
              </mc:Choice>
              <mc:Fallback>
                <p:oleObj name="think-cell Folie" r:id="rId5" imgW="282" imgH="282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feld 20">
            <a:extLst>
              <a:ext uri="{FF2B5EF4-FFF2-40B4-BE49-F238E27FC236}">
                <a16:creationId xmlns:a16="http://schemas.microsoft.com/office/drawing/2014/main" id="{ACF5A5A9-9B7F-3144-8EE7-0B4EE381DB21}"/>
              </a:ext>
            </a:extLst>
          </p:cNvPr>
          <p:cNvSpPr txBox="1"/>
          <p:nvPr userDrawn="1"/>
        </p:nvSpPr>
        <p:spPr>
          <a:xfrm>
            <a:off x="334820" y="4755722"/>
            <a:ext cx="11553968" cy="18245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indent="0" algn="l">
              <a:lnSpc>
                <a:spcPct val="114000"/>
              </a:lnSpc>
              <a:buFontTx/>
              <a:buNone/>
            </a:pPr>
            <a:r>
              <a:rPr lang="en-GB" sz="1800" b="0" i="0" noProof="0" dirty="0">
                <a:solidFill>
                  <a:schemeClr val="bg1"/>
                </a:solidFill>
                <a:latin typeface="Roboto Light" panose="02000000000000000000" pitchFamily="2" charset="0"/>
              </a:rPr>
              <a:t>it-economics GmbH</a:t>
            </a:r>
          </a:p>
          <a:p>
            <a:pPr marL="0" indent="0" algn="l">
              <a:lnSpc>
                <a:spcPct val="114000"/>
              </a:lnSpc>
              <a:buFontTx/>
              <a:buNone/>
            </a:pPr>
            <a:r>
              <a:rPr lang="en-GB" sz="1800" b="0" i="0" noProof="0" dirty="0">
                <a:solidFill>
                  <a:schemeClr val="bg1"/>
                </a:solidFill>
                <a:latin typeface="Roboto Light" panose="02000000000000000000" pitchFamily="2" charset="0"/>
              </a:rPr>
              <a:t>Bothestr. 11</a:t>
            </a:r>
          </a:p>
          <a:p>
            <a:pPr marL="0" indent="0" algn="l">
              <a:lnSpc>
                <a:spcPct val="114000"/>
              </a:lnSpc>
              <a:buFontTx/>
              <a:buNone/>
            </a:pPr>
            <a:r>
              <a:rPr lang="en-GB" sz="1800" b="0" i="0" noProof="0" dirty="0">
                <a:solidFill>
                  <a:schemeClr val="bg1"/>
                </a:solidFill>
                <a:latin typeface="Roboto Light" panose="02000000000000000000" pitchFamily="2" charset="0"/>
              </a:rPr>
              <a:t>81675 Munich</a:t>
            </a:r>
          </a:p>
          <a:p>
            <a:pPr marL="0" indent="0" algn="l">
              <a:lnSpc>
                <a:spcPct val="114000"/>
              </a:lnSpc>
              <a:buFontTx/>
              <a:buNone/>
            </a:pPr>
            <a:r>
              <a:rPr lang="en-GB" sz="1800" b="0" i="0" noProof="0" dirty="0">
                <a:solidFill>
                  <a:schemeClr val="bg1"/>
                </a:solidFill>
                <a:latin typeface="Roboto Light" panose="02000000000000000000" pitchFamily="2" charset="0"/>
              </a:rPr>
              <a:t>www.it-economics.com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A79065DD-D1D2-C244-B407-F00697F441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12159" y="4755722"/>
            <a:ext cx="8576629" cy="926023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Roboto Light" panose="02000000000000000000" pitchFamily="2" charset="0"/>
              </a:defRPr>
            </a:lvl1pPr>
          </a:lstStyle>
          <a:p>
            <a:pPr lvl="0"/>
            <a:r>
              <a:rPr lang="en-GB" noProof="0" dirty="0"/>
              <a:t>Name Surname</a:t>
            </a:r>
          </a:p>
          <a:p>
            <a:pPr lvl="0"/>
            <a:r>
              <a:rPr lang="en-GB" noProof="0" dirty="0"/>
              <a:t>Email address</a:t>
            </a:r>
          </a:p>
          <a:p>
            <a:pPr lvl="0"/>
            <a:r>
              <a:rPr lang="en-GB" noProof="0" dirty="0"/>
              <a:t>Phone number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873BDCC-5120-994F-8ED9-758A35ECB9CB}"/>
              </a:ext>
            </a:extLst>
          </p:cNvPr>
          <p:cNvSpPr txBox="1"/>
          <p:nvPr userDrawn="1"/>
        </p:nvSpPr>
        <p:spPr>
          <a:xfrm>
            <a:off x="335360" y="6525344"/>
            <a:ext cx="1296144" cy="2167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indent="0">
              <a:buFontTx/>
              <a:buNone/>
            </a:pPr>
            <a:r>
              <a:rPr lang="de-DE" sz="1000" b="0" i="0" dirty="0">
                <a:solidFill>
                  <a:schemeClr val="bg1"/>
                </a:solidFill>
                <a:latin typeface="Roboto Light" panose="02000000000000000000" pitchFamily="2" charset="0"/>
              </a:rPr>
              <a:t>© it-economics </a:t>
            </a:r>
            <a:fld id="{14D8EA65-2BF2-9C4E-B2A2-2F64505E2F06}" type="datetimeyyyy">
              <a:rPr lang="de-DE" sz="1000" b="0" i="0" smtClean="0">
                <a:solidFill>
                  <a:schemeClr val="bg1"/>
                </a:solidFill>
                <a:latin typeface="Roboto Light" panose="02000000000000000000" pitchFamily="2" charset="0"/>
              </a:rPr>
              <a:t>2023</a:t>
            </a:fld>
            <a:endParaRPr lang="de-DE" sz="1000" b="0" i="0" dirty="0">
              <a:solidFill>
                <a:schemeClr val="bg1"/>
              </a:solidFill>
              <a:latin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5646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 Digitized: Service Offer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2D694CD-DDA7-C34E-B446-B161B45C9C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221801F7-F378-2B4F-B9D3-CD53D50B1B9B}"/>
              </a:ext>
            </a:extLst>
          </p:cNvPr>
          <p:cNvSpPr/>
          <p:nvPr userDrawn="1"/>
        </p:nvSpPr>
        <p:spPr>
          <a:xfrm>
            <a:off x="6960096" y="0"/>
            <a:ext cx="5231904" cy="2348880"/>
          </a:xfrm>
          <a:prstGeom prst="rect">
            <a:avLst/>
          </a:prstGeom>
          <a:gradFill flip="none" rotWithShape="1">
            <a:gsLst>
              <a:gs pos="54000">
                <a:srgbClr val="00000A">
                  <a:alpha val="0"/>
                </a:srgbClr>
              </a:gs>
              <a:gs pos="100000">
                <a:srgbClr val="00000A"/>
              </a:gs>
            </a:gsLst>
            <a:lin ang="17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Roboto Light" panose="02000000000000000000" pitchFamily="2" charset="0"/>
            </a:endParaRPr>
          </a:p>
        </p:txBody>
      </p:sp>
      <p:pic>
        <p:nvPicPr>
          <p:cNvPr id="10" name="Grafik 8">
            <a:extLst>
              <a:ext uri="{FF2B5EF4-FFF2-40B4-BE49-F238E27FC236}">
                <a16:creationId xmlns:a16="http://schemas.microsoft.com/office/drawing/2014/main" id="{D982975E-1203-394A-8D25-6CCE744AC7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392" y="277692"/>
            <a:ext cx="2264935" cy="703036"/>
          </a:xfrm>
          <a:prstGeom prst="rect">
            <a:avLst/>
          </a:prstGeom>
          <a:effectLst>
            <a:outerShdw blurRad="711200" dir="5400000" algn="ctr" rotWithShape="0">
              <a:srgbClr val="000000"/>
            </a:outerShdw>
          </a:effectLst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E8D13827-2454-FB42-AC10-A76996C70AB1}"/>
              </a:ext>
            </a:extLst>
          </p:cNvPr>
          <p:cNvCxnSpPr/>
          <p:nvPr userDrawn="1"/>
        </p:nvCxnSpPr>
        <p:spPr>
          <a:xfrm>
            <a:off x="4151784" y="3645024"/>
            <a:ext cx="388843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2DE4A507-0E00-6846-9687-1734D9D572E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34823" y="277813"/>
            <a:ext cx="2263776" cy="703262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Client logo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85F059B-B46B-CE43-A415-34CED95F5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5360" y="2709728"/>
            <a:ext cx="11553967" cy="749812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b" anchorCtr="0">
            <a:spAutoFit/>
          </a:bodyPr>
          <a:lstStyle>
            <a:lvl1pPr marL="0" indent="0" algn="ctr">
              <a:spcBef>
                <a:spcPts val="300"/>
              </a:spcBef>
              <a:buNone/>
              <a:defRPr sz="4400" b="0" i="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300"/>
              </a:spcBef>
              <a:buNone/>
              <a:defRPr sz="160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800" baseline="0"/>
            </a:lvl3pPr>
            <a:lvl4pPr marL="0" indent="0" algn="l">
              <a:buNone/>
              <a:defRPr sz="1600" baseline="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 dirty="0"/>
              <a:t>Title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presentation</a:t>
            </a:r>
            <a:endParaRPr lang="de-DE" noProof="0" dirty="0"/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1623B906-99E6-FE4A-9C58-4DFC2F1BC7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823" y="3830509"/>
            <a:ext cx="11553966" cy="503590"/>
          </a:xfrm>
        </p:spPr>
        <p:txBody>
          <a:bodyPr>
            <a:spAutoFit/>
          </a:bodyPr>
          <a:lstStyle>
            <a:lvl1pPr marL="0" indent="0" algn="ctr">
              <a:buNone/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52ADC21-9638-114C-84AF-4D2456EEF05E}"/>
              </a:ext>
            </a:extLst>
          </p:cNvPr>
          <p:cNvSpPr txBox="1"/>
          <p:nvPr userDrawn="1"/>
        </p:nvSpPr>
        <p:spPr>
          <a:xfrm>
            <a:off x="335360" y="6525344"/>
            <a:ext cx="1296144" cy="2167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indent="0">
              <a:buFontTx/>
              <a:buNone/>
            </a:pPr>
            <a:r>
              <a:rPr lang="de-DE" sz="1000" b="0" i="0" dirty="0">
                <a:solidFill>
                  <a:schemeClr val="bg1"/>
                </a:solidFill>
                <a:latin typeface="Roboto Light" panose="02000000000000000000" pitchFamily="2" charset="0"/>
              </a:rPr>
              <a:t>© it-economics </a:t>
            </a:r>
            <a:fld id="{14D8EA65-2BF2-9C4E-B2A2-2F64505E2F06}" type="datetimeyyyy">
              <a:rPr lang="de-DE" sz="1000" b="0" i="0" smtClean="0">
                <a:solidFill>
                  <a:schemeClr val="bg1"/>
                </a:solidFill>
                <a:latin typeface="Roboto Light" panose="02000000000000000000" pitchFamily="2" charset="0"/>
              </a:rPr>
              <a:t>2023</a:t>
            </a:fld>
            <a:endParaRPr lang="de-DE" sz="1000" b="0" i="0" dirty="0">
              <a:solidFill>
                <a:schemeClr val="bg1"/>
              </a:solidFill>
              <a:latin typeface="Roboto Light" panose="02000000000000000000" pitchFamily="2" charset="0"/>
            </a:endParaRP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114A851F-D9DC-8C43-A755-6A2844AAB8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1812" y="6520432"/>
            <a:ext cx="4536504" cy="226591"/>
          </a:xfrm>
        </p:spPr>
        <p:txBody>
          <a:bodyPr wrap="square">
            <a:spAutoFit/>
          </a:bodyPr>
          <a:lstStyle>
            <a:lvl1pPr marL="86400" indent="-86400">
              <a:buClrTx/>
              <a:buFont typeface="Systemschrift Normal"/>
              <a:buChar char="·"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Author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0547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Tit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2D694CD-DDA7-C34E-B446-B161B45C9C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t="1948" r="-6" b="8037"/>
          <a:stretch/>
        </p:blipFill>
        <p:spPr>
          <a:xfrm>
            <a:off x="0" y="681656"/>
            <a:ext cx="12192000" cy="6176344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E7AEFB0C-B6FF-D449-A433-9483E4A17AA2}"/>
              </a:ext>
            </a:extLst>
          </p:cNvPr>
          <p:cNvSpPr/>
          <p:nvPr userDrawn="1"/>
        </p:nvSpPr>
        <p:spPr>
          <a:xfrm>
            <a:off x="0" y="5868423"/>
            <a:ext cx="12192000" cy="989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5D9F1564-D5E7-5145-BAC9-D793849E5B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5360" y="6004255"/>
            <a:ext cx="8640960" cy="44203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>
            <a:spAutoFit/>
          </a:bodyPr>
          <a:lstStyle>
            <a:lvl1pPr marL="0" indent="0" algn="l">
              <a:spcBef>
                <a:spcPts val="300"/>
              </a:spcBef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300"/>
              </a:spcBef>
              <a:buNone/>
              <a:defRPr sz="160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800" baseline="0"/>
            </a:lvl3pPr>
            <a:lvl4pPr marL="0" indent="0" algn="l">
              <a:buNone/>
              <a:defRPr sz="1600" baseline="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 dirty="0"/>
              <a:t>Titel der Präsentation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8249F8-F1EF-6D44-8AE3-38E793274B2F}"/>
              </a:ext>
            </a:extLst>
          </p:cNvPr>
          <p:cNvSpPr txBox="1"/>
          <p:nvPr userDrawn="1"/>
        </p:nvSpPr>
        <p:spPr>
          <a:xfrm>
            <a:off x="335360" y="6525343"/>
            <a:ext cx="1296144" cy="2167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indent="0">
              <a:buFontTx/>
              <a:buNone/>
            </a:pPr>
            <a:r>
              <a:rPr lang="de-DE" sz="1200" dirty="0">
                <a:solidFill>
                  <a:schemeClr val="tx1"/>
                </a:solidFill>
              </a:rPr>
              <a:t>© </a:t>
            </a:r>
            <a:r>
              <a:rPr lang="de-DE" sz="1200" dirty="0" err="1">
                <a:solidFill>
                  <a:schemeClr val="tx1"/>
                </a:solidFill>
              </a:rPr>
              <a:t>it-economics</a:t>
            </a:r>
            <a:r>
              <a:rPr lang="de-DE" sz="1200" dirty="0">
                <a:solidFill>
                  <a:schemeClr val="tx1"/>
                </a:solidFill>
              </a:rPr>
              <a:t> 2019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3AD055A6-8A29-F546-B44E-42C00490A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60091" y="6524625"/>
            <a:ext cx="5040313" cy="217488"/>
          </a:xfrm>
        </p:spPr>
        <p:txBody>
          <a:bodyPr lIns="0" tIns="18000" rIns="0" bIns="0">
            <a:noAutofit/>
          </a:bodyPr>
          <a:lstStyle>
            <a:lvl1pPr marL="177750" indent="-177750">
              <a:buClrTx/>
              <a:buFont typeface="PingFangSC-Regular" panose="020B0400000000000000" pitchFamily="34" charset="-122"/>
              <a:buChar char="￨"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Verfasser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96215D8-421E-DC4F-88EC-96135DAA879E}"/>
              </a:ext>
            </a:extLst>
          </p:cNvPr>
          <p:cNvSpPr/>
          <p:nvPr userDrawn="1"/>
        </p:nvSpPr>
        <p:spPr>
          <a:xfrm>
            <a:off x="0" y="0"/>
            <a:ext cx="1219200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8">
            <a:extLst>
              <a:ext uri="{FF2B5EF4-FFF2-40B4-BE49-F238E27FC236}">
                <a16:creationId xmlns:a16="http://schemas.microsoft.com/office/drawing/2014/main" id="{D982975E-1203-394A-8D25-6CCE744AC7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8859" y="133676"/>
            <a:ext cx="1337205" cy="41430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18FCB21-4B6F-884E-A0B1-CCDC64ACE00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11137" y="6028176"/>
            <a:ext cx="1424928" cy="69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89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2D694CD-DDA7-C34E-B446-B161B45C9C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136" r="-1" b="3847"/>
          <a:stretch/>
        </p:blipFill>
        <p:spPr>
          <a:xfrm>
            <a:off x="1" y="681656"/>
            <a:ext cx="12192000" cy="6176344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E7AEFB0C-B6FF-D449-A433-9483E4A17AA2}"/>
              </a:ext>
            </a:extLst>
          </p:cNvPr>
          <p:cNvSpPr/>
          <p:nvPr userDrawn="1"/>
        </p:nvSpPr>
        <p:spPr>
          <a:xfrm>
            <a:off x="0" y="5868423"/>
            <a:ext cx="12192000" cy="989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5D9F1564-D5E7-5145-BAC9-D793849E5B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5360" y="6004255"/>
            <a:ext cx="8640960" cy="44203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>
            <a:spAutoFit/>
          </a:bodyPr>
          <a:lstStyle>
            <a:lvl1pPr marL="0" indent="0" algn="l">
              <a:spcBef>
                <a:spcPts val="300"/>
              </a:spcBef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300"/>
              </a:spcBef>
              <a:buNone/>
              <a:defRPr sz="160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800" baseline="0"/>
            </a:lvl3pPr>
            <a:lvl4pPr marL="0" indent="0" algn="l">
              <a:buNone/>
              <a:defRPr sz="1600" baseline="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 dirty="0"/>
              <a:t>Titel der Präsentation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8249F8-F1EF-6D44-8AE3-38E793274B2F}"/>
              </a:ext>
            </a:extLst>
          </p:cNvPr>
          <p:cNvSpPr txBox="1"/>
          <p:nvPr userDrawn="1"/>
        </p:nvSpPr>
        <p:spPr>
          <a:xfrm>
            <a:off x="335360" y="6525343"/>
            <a:ext cx="1296144" cy="2167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indent="0">
              <a:buFontTx/>
              <a:buNone/>
            </a:pPr>
            <a:r>
              <a:rPr lang="de-DE" sz="1200" dirty="0">
                <a:solidFill>
                  <a:schemeClr val="tx1"/>
                </a:solidFill>
              </a:rPr>
              <a:t>© </a:t>
            </a:r>
            <a:r>
              <a:rPr lang="de-DE" sz="1200" dirty="0" err="1">
                <a:solidFill>
                  <a:schemeClr val="tx1"/>
                </a:solidFill>
              </a:rPr>
              <a:t>it-economics</a:t>
            </a:r>
            <a:r>
              <a:rPr lang="de-DE" sz="1200" dirty="0">
                <a:solidFill>
                  <a:schemeClr val="tx1"/>
                </a:solidFill>
              </a:rPr>
              <a:t> 2019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3AD055A6-8A29-F546-B44E-42C00490A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60091" y="6524625"/>
            <a:ext cx="5040313" cy="217488"/>
          </a:xfrm>
        </p:spPr>
        <p:txBody>
          <a:bodyPr lIns="0" tIns="18000" rIns="0" bIns="0">
            <a:noAutofit/>
          </a:bodyPr>
          <a:lstStyle>
            <a:lvl1pPr marL="177750" indent="-177750">
              <a:buClrTx/>
              <a:buFont typeface="PingFangSC-Regular" panose="020B0400000000000000" pitchFamily="34" charset="-122"/>
              <a:buChar char="￨"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Verfasser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96215D8-421E-DC4F-88EC-96135DAA879E}"/>
              </a:ext>
            </a:extLst>
          </p:cNvPr>
          <p:cNvSpPr/>
          <p:nvPr userDrawn="1"/>
        </p:nvSpPr>
        <p:spPr>
          <a:xfrm>
            <a:off x="0" y="0"/>
            <a:ext cx="1219200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8">
            <a:extLst>
              <a:ext uri="{FF2B5EF4-FFF2-40B4-BE49-F238E27FC236}">
                <a16:creationId xmlns:a16="http://schemas.microsoft.com/office/drawing/2014/main" id="{D982975E-1203-394A-8D25-6CCE744AC7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8859" y="133676"/>
            <a:ext cx="1337205" cy="41430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0AEC879-DC49-4440-BFAF-BE19DD915C7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11137" y="6028176"/>
            <a:ext cx="1424928" cy="69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99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2D694CD-DDA7-C34E-B446-B161B45C9C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t="4967" r="-6" b="5018"/>
          <a:stretch/>
        </p:blipFill>
        <p:spPr>
          <a:xfrm>
            <a:off x="1" y="681656"/>
            <a:ext cx="12192000" cy="6176344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E7AEFB0C-B6FF-D449-A433-9483E4A17AA2}"/>
              </a:ext>
            </a:extLst>
          </p:cNvPr>
          <p:cNvSpPr/>
          <p:nvPr userDrawn="1"/>
        </p:nvSpPr>
        <p:spPr>
          <a:xfrm>
            <a:off x="0" y="5868423"/>
            <a:ext cx="12192000" cy="989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5D9F1564-D5E7-5145-BAC9-D793849E5B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5360" y="6004255"/>
            <a:ext cx="8640960" cy="44203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>
            <a:spAutoFit/>
          </a:bodyPr>
          <a:lstStyle>
            <a:lvl1pPr marL="0" indent="0" algn="l">
              <a:spcBef>
                <a:spcPts val="300"/>
              </a:spcBef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300"/>
              </a:spcBef>
              <a:buNone/>
              <a:defRPr sz="160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800" baseline="0"/>
            </a:lvl3pPr>
            <a:lvl4pPr marL="0" indent="0" algn="l">
              <a:buNone/>
              <a:defRPr sz="1600" baseline="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 dirty="0"/>
              <a:t>Titel der Präsentation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8249F8-F1EF-6D44-8AE3-38E793274B2F}"/>
              </a:ext>
            </a:extLst>
          </p:cNvPr>
          <p:cNvSpPr txBox="1"/>
          <p:nvPr userDrawn="1"/>
        </p:nvSpPr>
        <p:spPr>
          <a:xfrm>
            <a:off x="335360" y="6525343"/>
            <a:ext cx="1296144" cy="2167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indent="0">
              <a:buFontTx/>
              <a:buNone/>
            </a:pPr>
            <a:r>
              <a:rPr lang="de-DE" sz="1200" dirty="0">
                <a:solidFill>
                  <a:schemeClr val="tx1"/>
                </a:solidFill>
              </a:rPr>
              <a:t>© </a:t>
            </a:r>
            <a:r>
              <a:rPr lang="de-DE" sz="1200" dirty="0" err="1">
                <a:solidFill>
                  <a:schemeClr val="tx1"/>
                </a:solidFill>
              </a:rPr>
              <a:t>it-economics</a:t>
            </a:r>
            <a:r>
              <a:rPr lang="de-DE" sz="1200" dirty="0">
                <a:solidFill>
                  <a:schemeClr val="tx1"/>
                </a:solidFill>
              </a:rPr>
              <a:t> 2019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3AD055A6-8A29-F546-B44E-42C00490A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60091" y="6524625"/>
            <a:ext cx="5040313" cy="217488"/>
          </a:xfrm>
        </p:spPr>
        <p:txBody>
          <a:bodyPr lIns="0" tIns="18000" rIns="0" bIns="0">
            <a:noAutofit/>
          </a:bodyPr>
          <a:lstStyle>
            <a:lvl1pPr marL="177750" indent="-177750">
              <a:buClrTx/>
              <a:buFont typeface="PingFangSC-Regular" panose="020B0400000000000000" pitchFamily="34" charset="-122"/>
              <a:buChar char="￨"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Verfasser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96215D8-421E-DC4F-88EC-96135DAA879E}"/>
              </a:ext>
            </a:extLst>
          </p:cNvPr>
          <p:cNvSpPr/>
          <p:nvPr userDrawn="1"/>
        </p:nvSpPr>
        <p:spPr>
          <a:xfrm>
            <a:off x="0" y="0"/>
            <a:ext cx="1219200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8">
            <a:extLst>
              <a:ext uri="{FF2B5EF4-FFF2-40B4-BE49-F238E27FC236}">
                <a16:creationId xmlns:a16="http://schemas.microsoft.com/office/drawing/2014/main" id="{D982975E-1203-394A-8D25-6CCE744AC7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8859" y="133676"/>
            <a:ext cx="1337205" cy="41430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EE712DB-A7EF-C144-80C1-5150EC4ED25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11137" y="6028176"/>
            <a:ext cx="1424928" cy="69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4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Agenda -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54224" cy="6858000"/>
          </a:xfrm>
          <a:prstGeom prst="rect">
            <a:avLst/>
          </a:prstGeom>
        </p:spPr>
      </p:pic>
      <p:sp>
        <p:nvSpPr>
          <p:cNvPr id="36" name="Content Placeholder 35"/>
          <p:cNvSpPr>
            <a:spLocks noGrp="1"/>
          </p:cNvSpPr>
          <p:nvPr>
            <p:ph sz="quarter" idx="10" hasCustomPrompt="1"/>
          </p:nvPr>
        </p:nvSpPr>
        <p:spPr>
          <a:xfrm>
            <a:off x="3369637" y="1903678"/>
            <a:ext cx="8822363" cy="599222"/>
          </a:xfrm>
          <a:prstGeom prst="rect">
            <a:avLst/>
          </a:prstGeom>
          <a:solidFill>
            <a:srgbClr val="DAE1E5"/>
          </a:solidFill>
        </p:spPr>
        <p:txBody>
          <a:bodyPr lIns="90000" anchor="ctr" anchorCtr="0"/>
          <a:lstStyle>
            <a:lvl1pPr marL="0" indent="0">
              <a:buNone/>
              <a:defRPr lang="en-US" sz="2800" kern="1200" dirty="0">
                <a:solidFill>
                  <a:srgbClr val="124768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Inhalt 2</a:t>
            </a:r>
            <a:endParaRPr lang="en-US" dirty="0"/>
          </a:p>
        </p:txBody>
      </p:sp>
      <p:sp>
        <p:nvSpPr>
          <p:cNvPr id="65" name="Rectangle 64"/>
          <p:cNvSpPr/>
          <p:nvPr userDrawn="1"/>
        </p:nvSpPr>
        <p:spPr>
          <a:xfrm>
            <a:off x="551384" y="5621250"/>
            <a:ext cx="43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6" name="TextBox 65"/>
          <p:cNvSpPr txBox="1"/>
          <p:nvPr userDrawn="1"/>
        </p:nvSpPr>
        <p:spPr>
          <a:xfrm>
            <a:off x="551384" y="4437112"/>
            <a:ext cx="1536171" cy="109193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marL="0" indent="0">
              <a:buFontTx/>
              <a:buNone/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17" name="Content Placeholder 35"/>
          <p:cNvSpPr>
            <a:spLocks noGrp="1"/>
          </p:cNvSpPr>
          <p:nvPr>
            <p:ph sz="quarter" idx="11" hasCustomPrompt="1"/>
          </p:nvPr>
        </p:nvSpPr>
        <p:spPr>
          <a:xfrm>
            <a:off x="3369637" y="2768635"/>
            <a:ext cx="8822363" cy="599222"/>
          </a:xfrm>
          <a:prstGeom prst="rect">
            <a:avLst/>
          </a:prstGeom>
          <a:solidFill>
            <a:srgbClr val="DAE1E5"/>
          </a:solidFill>
        </p:spPr>
        <p:txBody>
          <a:bodyPr lIns="90000" anchor="ctr" anchorCtr="0"/>
          <a:lstStyle>
            <a:lvl1pPr marL="0" indent="0">
              <a:buNone/>
              <a:defRPr lang="en-US" sz="2800" kern="1200" dirty="0">
                <a:solidFill>
                  <a:srgbClr val="124768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Inhalt 3</a:t>
            </a:r>
            <a:endParaRPr lang="en-US" dirty="0"/>
          </a:p>
        </p:txBody>
      </p:sp>
      <p:sp>
        <p:nvSpPr>
          <p:cNvPr id="20" name="Content Placeholder 35"/>
          <p:cNvSpPr>
            <a:spLocks noGrp="1"/>
          </p:cNvSpPr>
          <p:nvPr>
            <p:ph sz="quarter" idx="12" hasCustomPrompt="1"/>
          </p:nvPr>
        </p:nvSpPr>
        <p:spPr>
          <a:xfrm>
            <a:off x="3369637" y="3633048"/>
            <a:ext cx="8822363" cy="599222"/>
          </a:xfrm>
          <a:prstGeom prst="rect">
            <a:avLst/>
          </a:prstGeom>
          <a:solidFill>
            <a:srgbClr val="DAE1E5"/>
          </a:solidFill>
        </p:spPr>
        <p:txBody>
          <a:bodyPr lIns="90000" anchor="ctr" anchorCtr="0"/>
          <a:lstStyle>
            <a:lvl1pPr marL="0" indent="0">
              <a:buNone/>
              <a:defRPr lang="en-US" sz="2800" kern="1200" baseline="0" dirty="0">
                <a:solidFill>
                  <a:srgbClr val="124768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Inhalt </a:t>
            </a:r>
            <a:endParaRPr lang="en-US" dirty="0"/>
          </a:p>
        </p:txBody>
      </p:sp>
      <p:sp>
        <p:nvSpPr>
          <p:cNvPr id="21" name="Content Placeholder 35"/>
          <p:cNvSpPr>
            <a:spLocks noGrp="1"/>
          </p:cNvSpPr>
          <p:nvPr>
            <p:ph sz="quarter" idx="13" hasCustomPrompt="1"/>
          </p:nvPr>
        </p:nvSpPr>
        <p:spPr>
          <a:xfrm>
            <a:off x="3369637" y="4491553"/>
            <a:ext cx="8822363" cy="599222"/>
          </a:xfrm>
          <a:prstGeom prst="rect">
            <a:avLst/>
          </a:prstGeom>
          <a:solidFill>
            <a:srgbClr val="DAE1E5"/>
          </a:solidFill>
        </p:spPr>
        <p:txBody>
          <a:bodyPr lIns="90000" anchor="ctr" anchorCtr="0"/>
          <a:lstStyle>
            <a:lvl1pPr marL="0" indent="0">
              <a:buNone/>
              <a:defRPr lang="en-US" sz="2800" kern="1200" dirty="0">
                <a:solidFill>
                  <a:srgbClr val="124768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… </a:t>
            </a:r>
            <a:endParaRPr lang="en-US" dirty="0"/>
          </a:p>
        </p:txBody>
      </p:sp>
      <p:sp>
        <p:nvSpPr>
          <p:cNvPr id="9" name="Content Placeholder 35"/>
          <p:cNvSpPr>
            <a:spLocks noGrp="1"/>
          </p:cNvSpPr>
          <p:nvPr>
            <p:ph sz="quarter" idx="14" hasCustomPrompt="1"/>
          </p:nvPr>
        </p:nvSpPr>
        <p:spPr>
          <a:xfrm>
            <a:off x="3369637" y="1038721"/>
            <a:ext cx="8822363" cy="599222"/>
          </a:xfrm>
          <a:prstGeom prst="rect">
            <a:avLst/>
          </a:prstGeom>
          <a:solidFill>
            <a:srgbClr val="DAE1E5"/>
          </a:solidFill>
        </p:spPr>
        <p:txBody>
          <a:bodyPr lIns="90000" anchor="ctr" anchorCtr="0"/>
          <a:lstStyle>
            <a:lvl1pPr marL="0" indent="0">
              <a:buNone/>
              <a:defRPr lang="en-US" sz="2800" kern="1200" dirty="0">
                <a:solidFill>
                  <a:srgbClr val="124768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Inhalt 1</a:t>
            </a:r>
            <a:endParaRPr lang="en-US" dirty="0"/>
          </a:p>
        </p:txBody>
      </p:sp>
      <p:sp>
        <p:nvSpPr>
          <p:cNvPr id="10" name="Content Placeholder 35"/>
          <p:cNvSpPr>
            <a:spLocks noGrp="1"/>
          </p:cNvSpPr>
          <p:nvPr>
            <p:ph sz="quarter" idx="15" hasCustomPrompt="1"/>
          </p:nvPr>
        </p:nvSpPr>
        <p:spPr>
          <a:xfrm>
            <a:off x="3369637" y="5350058"/>
            <a:ext cx="8822363" cy="599222"/>
          </a:xfrm>
          <a:prstGeom prst="rect">
            <a:avLst/>
          </a:prstGeom>
          <a:solidFill>
            <a:srgbClr val="DAE1E5"/>
          </a:solidFill>
        </p:spPr>
        <p:txBody>
          <a:bodyPr lIns="90000" anchor="ctr" anchorCtr="0"/>
          <a:lstStyle>
            <a:lvl1pPr marL="0" indent="0">
              <a:buNone/>
              <a:defRPr lang="en-US" sz="2800" kern="1200" dirty="0">
                <a:solidFill>
                  <a:srgbClr val="124768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…</a:t>
            </a:r>
            <a:endParaRPr lang="en-US" dirty="0"/>
          </a:p>
        </p:txBody>
      </p:sp>
      <p:sp>
        <p:nvSpPr>
          <p:cNvPr id="13" name="Rectangle 32"/>
          <p:cNvSpPr txBox="1">
            <a:spLocks noChangeArrowheads="1"/>
          </p:cNvSpPr>
          <p:nvPr userDrawn="1"/>
        </p:nvSpPr>
        <p:spPr>
          <a:xfrm>
            <a:off x="11408392" y="6603180"/>
            <a:ext cx="598541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kern="1200" smtClean="0">
                <a:solidFill>
                  <a:srgbClr val="AFA89B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4122738" algn="ctr"/>
                <a:tab pos="8161338" algn="r"/>
              </a:tabLst>
              <a:defRPr/>
            </a:pPr>
            <a:fld id="{FA1A5CA6-F4D8-40C2-B025-1BB3C929C755}" type="slidenum">
              <a:rPr lang="de-DE" sz="1000" noProof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pPr algn="r">
                <a:tabLst>
                  <a:tab pos="4122738" algn="ctr"/>
                  <a:tab pos="8161338" algn="r"/>
                </a:tabLst>
                <a:defRPr/>
              </a:pPr>
              <a:t>‹#›</a:t>
            </a:fld>
            <a:endParaRPr lang="de-DE" sz="1100" noProof="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5465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Agenda -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5"/>
          <p:cNvSpPr>
            <a:spLocks noGrp="1"/>
          </p:cNvSpPr>
          <p:nvPr>
            <p:ph sz="quarter" idx="10" hasCustomPrompt="1"/>
          </p:nvPr>
        </p:nvSpPr>
        <p:spPr>
          <a:xfrm>
            <a:off x="3369637" y="1028181"/>
            <a:ext cx="8822363" cy="636328"/>
          </a:xfrm>
          <a:prstGeom prst="rect">
            <a:avLst/>
          </a:prstGeom>
          <a:solidFill>
            <a:srgbClr val="DAE1E5"/>
          </a:solidFill>
        </p:spPr>
        <p:txBody>
          <a:bodyPr lIns="90000" anchor="ctr" anchorCtr="0"/>
          <a:lstStyle>
            <a:lvl1pPr marL="0" indent="0">
              <a:buNone/>
              <a:defRPr lang="en-US" sz="2800" kern="1200" baseline="0" dirty="0">
                <a:solidFill>
                  <a:srgbClr val="124768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de-DE" noProof="0" dirty="0"/>
              <a:t>01 Headline</a:t>
            </a:r>
          </a:p>
        </p:txBody>
      </p:sp>
      <p:sp>
        <p:nvSpPr>
          <p:cNvPr id="44" name="Content Placeholder 35"/>
          <p:cNvSpPr>
            <a:spLocks noGrp="1"/>
          </p:cNvSpPr>
          <p:nvPr>
            <p:ph sz="quarter" idx="29" hasCustomPrompt="1"/>
          </p:nvPr>
        </p:nvSpPr>
        <p:spPr>
          <a:xfrm>
            <a:off x="3369637" y="2996952"/>
            <a:ext cx="8822363" cy="636328"/>
          </a:xfrm>
          <a:prstGeom prst="rect">
            <a:avLst/>
          </a:prstGeom>
          <a:solidFill>
            <a:srgbClr val="DAE1E5"/>
          </a:solidFill>
        </p:spPr>
        <p:txBody>
          <a:bodyPr lIns="90000" anchor="ctr" anchorCtr="0"/>
          <a:lstStyle>
            <a:lvl1pPr marL="0" indent="0">
              <a:buNone/>
              <a:defRPr lang="en-US" sz="2800" kern="1200" dirty="0">
                <a:solidFill>
                  <a:srgbClr val="124768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de-DE" noProof="0" dirty="0"/>
              <a:t>02 Headline</a:t>
            </a:r>
          </a:p>
        </p:txBody>
      </p:sp>
      <p:sp>
        <p:nvSpPr>
          <p:cNvPr id="47" name="Content Placeholder 35"/>
          <p:cNvSpPr>
            <a:spLocks noGrp="1"/>
          </p:cNvSpPr>
          <p:nvPr>
            <p:ph sz="quarter" idx="32" hasCustomPrompt="1"/>
          </p:nvPr>
        </p:nvSpPr>
        <p:spPr>
          <a:xfrm>
            <a:off x="3369637" y="4941168"/>
            <a:ext cx="8822362" cy="636328"/>
          </a:xfrm>
          <a:prstGeom prst="rect">
            <a:avLst/>
          </a:prstGeom>
          <a:solidFill>
            <a:srgbClr val="DAE1E5"/>
          </a:solidFill>
        </p:spPr>
        <p:txBody>
          <a:bodyPr lIns="90000" anchor="ctr" anchorCtr="0"/>
          <a:lstStyle>
            <a:lvl1pPr marL="0" indent="0">
              <a:buNone/>
              <a:defRPr lang="en-US" sz="2800" kern="1200" dirty="0">
                <a:solidFill>
                  <a:srgbClr val="124768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de-DE" noProof="0" dirty="0"/>
              <a:t>03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/>
          </p:nvPr>
        </p:nvSpPr>
        <p:spPr>
          <a:xfrm>
            <a:off x="3791744" y="1844827"/>
            <a:ext cx="7920880" cy="892450"/>
          </a:xfrm>
        </p:spPr>
        <p:txBody>
          <a:bodyPr/>
          <a:lstStyle>
            <a:lvl1pPr marL="0" indent="0">
              <a:buClr>
                <a:schemeClr val="tx1"/>
              </a:buClr>
              <a:buFont typeface="+mj-lt"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4"/>
          </p:nvPr>
        </p:nvSpPr>
        <p:spPr>
          <a:xfrm>
            <a:off x="3791744" y="3774868"/>
            <a:ext cx="7920880" cy="886426"/>
          </a:xfrm>
        </p:spPr>
        <p:txBody>
          <a:bodyPr/>
          <a:lstStyle>
            <a:lvl1pPr marL="0" indent="0">
              <a:buClr>
                <a:schemeClr val="tx1"/>
              </a:buClr>
              <a:buFont typeface="+mj-lt"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Rectangle 32"/>
          <p:cNvSpPr txBox="1">
            <a:spLocks noChangeArrowheads="1"/>
          </p:cNvSpPr>
          <p:nvPr userDrawn="1"/>
        </p:nvSpPr>
        <p:spPr>
          <a:xfrm>
            <a:off x="11408392" y="6603180"/>
            <a:ext cx="598541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kern="1200" smtClean="0">
                <a:solidFill>
                  <a:srgbClr val="AFA89B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4122738" algn="ctr"/>
                <a:tab pos="8161338" algn="r"/>
              </a:tabLst>
              <a:defRPr/>
            </a:pPr>
            <a:fld id="{FA1A5CA6-F4D8-40C2-B025-1BB3C929C755}" type="slidenum">
              <a:rPr lang="de-DE" sz="1000" noProof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pPr algn="r">
                <a:tabLst>
                  <a:tab pos="4122738" algn="ctr"/>
                  <a:tab pos="8161338" algn="r"/>
                </a:tabLst>
                <a:defRPr/>
              </a:pPr>
              <a:t>‹#›</a:t>
            </a:fld>
            <a:endParaRPr lang="de-DE" sz="1100" noProof="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15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54224" cy="6858000"/>
          </a:xfrm>
          <a:prstGeom prst="rect">
            <a:avLst/>
          </a:prstGeom>
        </p:spPr>
      </p:pic>
      <p:sp>
        <p:nvSpPr>
          <p:cNvPr id="20" name="Rectangle 64"/>
          <p:cNvSpPr/>
          <p:nvPr userDrawn="1"/>
        </p:nvSpPr>
        <p:spPr>
          <a:xfrm>
            <a:off x="551384" y="5621250"/>
            <a:ext cx="43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65"/>
          <p:cNvSpPr txBox="1"/>
          <p:nvPr userDrawn="1"/>
        </p:nvSpPr>
        <p:spPr>
          <a:xfrm>
            <a:off x="551384" y="4437112"/>
            <a:ext cx="1536171" cy="109193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marL="0" indent="0">
              <a:buFontTx/>
              <a:buNone/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5"/>
          </p:nvPr>
        </p:nvSpPr>
        <p:spPr>
          <a:xfrm>
            <a:off x="3791744" y="5791483"/>
            <a:ext cx="7920880" cy="886426"/>
          </a:xfrm>
        </p:spPr>
        <p:txBody>
          <a:bodyPr/>
          <a:lstStyle>
            <a:lvl1pPr marL="0" indent="0">
              <a:buClr>
                <a:schemeClr val="tx1"/>
              </a:buClr>
              <a:buFont typeface="+mj-lt"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2349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359696" y="3681413"/>
            <a:ext cx="8206661" cy="1727200"/>
          </a:xfrm>
        </p:spPr>
        <p:txBody>
          <a:bodyPr lIns="36000" tIns="36000" rIns="36000" bIns="36000"/>
          <a:lstStyle>
            <a:lvl1pPr marL="0" indent="0">
              <a:spcBef>
                <a:spcPts val="300"/>
              </a:spcBef>
              <a:buNone/>
              <a:defRPr lang="en-US" sz="3200" kern="12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>
              <a:spcBef>
                <a:spcPts val="300"/>
              </a:spcBef>
              <a:buNone/>
              <a:defRPr lang="en-US" sz="2400" kern="1200" dirty="0" smtClean="0">
                <a:solidFill>
                  <a:schemeClr val="tx1"/>
                </a:solidFill>
                <a:latin typeface="Univers LT Std 57 Cn" panose="020B0506020202050204" pitchFamily="34" charset="0"/>
                <a:ea typeface="+mn-ea"/>
                <a:cs typeface="+mn-cs"/>
              </a:defRPr>
            </a:lvl2pPr>
            <a:lvl3pPr marL="447675" indent="-447675">
              <a:lnSpc>
                <a:spcPct val="100000"/>
              </a:lnSpc>
              <a:spcBef>
                <a:spcPts val="300"/>
              </a:spcBef>
              <a:buNone/>
              <a:tabLst>
                <a:tab pos="804863" algn="l"/>
              </a:tabLs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noProof="0" dirty="0"/>
              <a:t>Beispiel Kapitel-Trenner</a:t>
            </a:r>
          </a:p>
          <a:p>
            <a:pPr lvl="1"/>
            <a:r>
              <a:rPr lang="de-DE" noProof="0" dirty="0"/>
              <a:t>Hier steht eine Subheadline</a:t>
            </a:r>
          </a:p>
          <a:p>
            <a:pPr marL="449262" lvl="2" indent="-449262" algn="l" defTabSz="914400" rtl="0" eaLnBrk="1" latinLnBrk="0" hangingPunct="1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GB" noProof="0" dirty="0"/>
              <a:t>Copy text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31704" y="4725143"/>
            <a:ext cx="432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7" name="Rectangle 32"/>
          <p:cNvSpPr txBox="1">
            <a:spLocks noChangeArrowheads="1"/>
          </p:cNvSpPr>
          <p:nvPr userDrawn="1"/>
        </p:nvSpPr>
        <p:spPr>
          <a:xfrm>
            <a:off x="11408392" y="6603180"/>
            <a:ext cx="598541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kern="1200" smtClean="0">
                <a:solidFill>
                  <a:srgbClr val="AFA89B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4122738" algn="ctr"/>
                <a:tab pos="8161338" algn="r"/>
              </a:tabLst>
              <a:defRPr/>
            </a:pPr>
            <a:fld id="{FA1A5CA6-F4D8-40C2-B025-1BB3C929C755}" type="slidenum">
              <a:rPr lang="de-DE" sz="1000" noProof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pPr algn="r">
                <a:tabLst>
                  <a:tab pos="4122738" algn="ctr"/>
                  <a:tab pos="8161338" algn="r"/>
                </a:tabLst>
                <a:defRPr/>
              </a:pPr>
              <a:t>‹#›</a:t>
            </a:fld>
            <a:endParaRPr lang="de-DE" sz="1100" noProof="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6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54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5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3986141277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7" imgW="473" imgH="476" progId="TCLayout.ActiveDocument.1">
                  <p:embed/>
                </p:oleObj>
              </mc:Choice>
              <mc:Fallback>
                <p:oleObj name="think-cell Folie" r:id="rId37" imgW="473" imgH="476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7368" y="468000"/>
            <a:ext cx="8521049" cy="68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de-DE" noProof="0" dirty="0"/>
              <a:t>Univers LT Std 57 Cn (</a:t>
            </a:r>
            <a:r>
              <a:rPr lang="en-GB" noProof="0" dirty="0"/>
              <a:t>Headings</a:t>
            </a:r>
            <a:r>
              <a:rPr lang="de-DE" noProof="0" dirty="0"/>
              <a:t>)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407369" y="1556792"/>
            <a:ext cx="11370266" cy="5005416"/>
          </a:xfrm>
          <a:prstGeom prst="rect">
            <a:avLst/>
          </a:prstGeom>
        </p:spPr>
        <p:txBody>
          <a:bodyPr vert="horz" lIns="36000" tIns="36000" rIns="36000" bIns="36000" rtlCol="0">
            <a:norm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17078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723" r:id="rId7"/>
    <p:sldLayoutId id="2147483720" r:id="rId8"/>
    <p:sldLayoutId id="2147483687" r:id="rId9"/>
    <p:sldLayoutId id="2147483735" r:id="rId10"/>
    <p:sldLayoutId id="2147483798" r:id="rId11"/>
    <p:sldLayoutId id="2147483787" r:id="rId12"/>
    <p:sldLayoutId id="2147483739" r:id="rId13"/>
    <p:sldLayoutId id="2147483740" r:id="rId14"/>
    <p:sldLayoutId id="2147483719" r:id="rId15"/>
    <p:sldLayoutId id="2147483790" r:id="rId16"/>
    <p:sldLayoutId id="2147483736" r:id="rId17"/>
    <p:sldLayoutId id="2147483709" r:id="rId18"/>
    <p:sldLayoutId id="2147483714" r:id="rId19"/>
    <p:sldLayoutId id="2147483713" r:id="rId20"/>
    <p:sldLayoutId id="2147483700" r:id="rId21"/>
    <p:sldLayoutId id="2147483696" r:id="rId22"/>
    <p:sldLayoutId id="2147483788" r:id="rId23"/>
    <p:sldLayoutId id="2147483738" r:id="rId24"/>
    <p:sldLayoutId id="2147483707" r:id="rId25"/>
    <p:sldLayoutId id="2147483789" r:id="rId26"/>
    <p:sldLayoutId id="2147483791" r:id="rId27"/>
    <p:sldLayoutId id="2147483717" r:id="rId28"/>
    <p:sldLayoutId id="2147483799" r:id="rId29"/>
    <p:sldLayoutId id="2147483796" r:id="rId30"/>
    <p:sldLayoutId id="2147483815" r:id="rId31"/>
    <p:sldLayoutId id="2147483792" r:id="rId32"/>
    <p:sldLayoutId id="2147483816" r:id="rId33"/>
    <p:sldLayoutId id="2147483817" r:id="rId3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100000"/>
        </a:lnSpc>
        <a:spcBef>
          <a:spcPts val="300"/>
        </a:spcBef>
        <a:buClr>
          <a:srgbClr val="DE8000"/>
        </a:buClr>
        <a:buFont typeface="Univers LT Std 47 Cn Lt" panose="020B0406020202040204" pitchFamily="34" charset="0"/>
        <a:buChar char="»"/>
        <a:defRPr sz="1800" kern="1200">
          <a:solidFill>
            <a:schemeClr val="tx1"/>
          </a:solidFill>
          <a:latin typeface="Univers LT Std 47 Cn Lt" panose="020B0406020202040204" pitchFamily="34" charset="0"/>
          <a:ea typeface="+mn-ea"/>
          <a:cs typeface="+mn-cs"/>
        </a:defRPr>
      </a:lvl1pPr>
      <a:lvl2pPr marL="360363" indent="-18415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Univers LT Std 47 Cn Lt" panose="020B0406020202040204" pitchFamily="34" charset="0"/>
          <a:ea typeface="+mn-ea"/>
          <a:cs typeface="+mn-cs"/>
        </a:defRPr>
      </a:lvl2pPr>
      <a:lvl3pPr marL="536575" indent="-176213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Univers LT Std 47 Cn Lt" panose="020B0406020202040204" pitchFamily="34" charset="0"/>
          <a:ea typeface="+mn-ea"/>
          <a:cs typeface="+mn-cs"/>
        </a:defRPr>
      </a:lvl3pPr>
      <a:lvl4pPr marL="719138" indent="-182563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Univers LT Std 47 Cn Lt" panose="020B0406020202040204" pitchFamily="34" charset="0"/>
          <a:ea typeface="+mn-ea"/>
          <a:cs typeface="+mn-cs"/>
        </a:defRPr>
      </a:lvl4pPr>
      <a:lvl5pPr marL="895350" indent="-176213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Univers LT Std 47 Cn Lt" panose="020B0406020202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93" userDrawn="1">
          <p15:clr>
            <a:srgbClr val="F26B43"/>
          </p15:clr>
        </p15:guide>
        <p15:guide id="4" orient="horz" pos="1072" userDrawn="1">
          <p15:clr>
            <a:srgbClr val="F26B43"/>
          </p15:clr>
        </p15:guide>
        <p15:guide id="5" orient="horz" pos="4031" userDrawn="1">
          <p15:clr>
            <a:srgbClr val="F26B43"/>
          </p15:clr>
        </p15:guide>
        <p15:guide id="6" pos="3991" userDrawn="1">
          <p15:clr>
            <a:srgbClr val="F26B43"/>
          </p15:clr>
        </p15:guide>
        <p15:guide id="7" orient="horz" pos="2319" userDrawn="1">
          <p15:clr>
            <a:srgbClr val="F26B43"/>
          </p15:clr>
        </p15:guide>
        <p15:guide id="8" orient="horz" pos="2409" userDrawn="1">
          <p15:clr>
            <a:srgbClr val="F26B43"/>
          </p15:clr>
        </p15:guide>
        <p15:guide id="13" orient="horz" pos="300" userDrawn="1">
          <p15:clr>
            <a:srgbClr val="F26B43"/>
          </p15:clr>
        </p15:guide>
        <p15:guide id="14" orient="horz" pos="4178" userDrawn="1">
          <p15:clr>
            <a:srgbClr val="F26B43"/>
          </p15:clr>
        </p15:guide>
        <p15:guide id="15" orient="horz" pos="142" userDrawn="1">
          <p15:clr>
            <a:srgbClr val="F26B43"/>
          </p15:clr>
        </p15:guide>
        <p15:guide id="17" orient="horz" pos="459" userDrawn="1">
          <p15:clr>
            <a:srgbClr val="F26B43"/>
          </p15:clr>
        </p15:guide>
        <p15:guide id="18" pos="3689" userDrawn="1">
          <p15:clr>
            <a:srgbClr val="F26B43"/>
          </p15:clr>
        </p15:guide>
        <p15:guide id="19" orient="horz" pos="2160" userDrawn="1">
          <p15:clr>
            <a:srgbClr val="F26B43"/>
          </p15:clr>
        </p15:guide>
        <p15:guide id="20" pos="728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hrome.google.com/webstore/detail/react-developer-tools/fmkadmapgofadopljbjfkapdkoienihi?hl=en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.visualstudio.com/download" TargetMode="External"/><Relationship Id="rId3" Type="http://schemas.openxmlformats.org/officeDocument/2006/relationships/image" Target="../media/image26.png"/><Relationship Id="rId7" Type="http://schemas.openxmlformats.org/officeDocument/2006/relationships/hyperlink" Target="https://nodejs.org/en/download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hyperlink" Target="https://marketplace.visualstudio.com/items?itemName=nrwl.angular-console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material.io/design/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chrome.google.com/webstore/detail/redux-devtools/lmhkpmbekcpmknklioeibfkpmmfibljd" TargetMode="External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859549F0-64A3-7143-971F-38BA85A1F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360" y="2709728"/>
            <a:ext cx="11553967" cy="749812"/>
          </a:xfrm>
        </p:spPr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Bootcamp</a:t>
            </a:r>
            <a:r>
              <a:rPr lang="de-DE" dirty="0"/>
              <a:t>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15D3644-CCD3-D041-988B-1AD6158A17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Vladimir </a:t>
            </a:r>
            <a:r>
              <a:rPr lang="de-DE" dirty="0" err="1"/>
              <a:t>Daskalov</a:t>
            </a:r>
            <a:r>
              <a:rPr lang="de-DE" dirty="0"/>
              <a:t> &amp; Alexander </a:t>
            </a:r>
            <a:r>
              <a:rPr lang="de-DE" dirty="0" err="1"/>
              <a:t>Kucksdorf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633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2">
            <a:extLst>
              <a:ext uri="{FF2B5EF4-FFF2-40B4-BE49-F238E27FC236}">
                <a16:creationId xmlns:a16="http://schemas.microsoft.com/office/drawing/2014/main" id="{1837A3D7-FA9C-9C48-A456-2AF297996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1" y="468000"/>
            <a:ext cx="11521280" cy="873064"/>
          </a:xfrm>
        </p:spPr>
        <p:txBody>
          <a:bodyPr>
            <a:normAutofit/>
          </a:bodyPr>
          <a:lstStyle/>
          <a:p>
            <a:r>
              <a:rPr lang="en-GB" dirty="0"/>
              <a:t>Let’s jump right in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9196C-BDAB-3847-8198-DFD9BB0F90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2" b="30973"/>
          <a:stretch/>
        </p:blipFill>
        <p:spPr>
          <a:xfrm>
            <a:off x="0" y="1128159"/>
            <a:ext cx="12183362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17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Create React App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A427DE-F598-8940-B0CC-410238B15675}"/>
              </a:ext>
            </a:extLst>
          </p:cNvPr>
          <p:cNvSpPr txBox="1"/>
          <p:nvPr/>
        </p:nvSpPr>
        <p:spPr>
          <a:xfrm>
            <a:off x="1146176" y="2322913"/>
            <a:ext cx="9903811" cy="756207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3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 </a:t>
            </a:r>
            <a:r>
              <a:rPr lang="en-GB" sz="2000" dirty="0" err="1">
                <a:solidFill>
                  <a:srgbClr val="ABB2BF"/>
                </a:solidFill>
                <a:latin typeface="Fira Code" panose="020B0809050000020004" pitchFamily="49" charset="0"/>
              </a:rPr>
              <a:t>npx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 create-react-app react-training-app --template typescript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6C150-032E-B14F-9F6E-18E5504557F0}"/>
              </a:ext>
            </a:extLst>
          </p:cNvPr>
          <p:cNvSpPr txBox="1"/>
          <p:nvPr/>
        </p:nvSpPr>
        <p:spPr>
          <a:xfrm>
            <a:off x="1146176" y="4582348"/>
            <a:ext cx="4951907" cy="1080120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3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 cd react-training-app</a:t>
            </a:r>
          </a:p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 </a:t>
            </a:r>
            <a:r>
              <a:rPr lang="en-GB" sz="2000" dirty="0" err="1">
                <a:solidFill>
                  <a:srgbClr val="ABB2BF"/>
                </a:solidFill>
                <a:latin typeface="Fira Code" panose="020B0809050000020004" pitchFamily="49" charset="0"/>
              </a:rPr>
              <a:t>npm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2000" dirty="0" err="1">
                <a:solidFill>
                  <a:srgbClr val="ABB2BF"/>
                </a:solidFill>
                <a:latin typeface="Fira Code" panose="020B0809050000020004" pitchFamily="49" charset="0"/>
              </a:rPr>
              <a:t>i</a:t>
            </a:r>
            <a:endParaRPr lang="en-GB" sz="200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 </a:t>
            </a:r>
            <a:r>
              <a:rPr lang="en-GB" sz="2000" dirty="0" err="1">
                <a:solidFill>
                  <a:srgbClr val="ABB2BF"/>
                </a:solidFill>
                <a:latin typeface="Fira Code" panose="020B0809050000020004" pitchFamily="49" charset="0"/>
              </a:rPr>
              <a:t>npm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 start</a:t>
            </a:r>
          </a:p>
          <a:p>
            <a:endParaRPr lang="en-GB" sz="2000" dirty="0">
              <a:solidFill>
                <a:srgbClr val="ABB2BF"/>
              </a:solidFill>
              <a:latin typeface="Fira Code" panose="020B080905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0B2A58-0D76-AA4F-A96A-642BD83AC3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87" b="6121"/>
          <a:stretch/>
        </p:blipFill>
        <p:spPr>
          <a:xfrm>
            <a:off x="6888088" y="3786845"/>
            <a:ext cx="3791276" cy="26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46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Folder </a:t>
            </a:r>
            <a:r>
              <a:rPr lang="en-US" dirty="0"/>
              <a:t>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68A099-E8DC-014E-8D15-B3BAF64C6D29}"/>
              </a:ext>
            </a:extLst>
          </p:cNvPr>
          <p:cNvSpPr txBox="1"/>
          <p:nvPr/>
        </p:nvSpPr>
        <p:spPr>
          <a:xfrm>
            <a:off x="11322" y="1484785"/>
            <a:ext cx="12349373" cy="5373215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react-training-app/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node_modules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package.json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tsconfig.json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public/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index.html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favicon.ico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App.css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App.tsx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App.test.tsx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index.css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index.tsx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logo.svg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b="1" dirty="0">
                <a:solidFill>
                  <a:srgbClr val="7A889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components/</a:t>
            </a:r>
            <a:endParaRPr lang="en-US" dirty="0">
              <a:solidFill>
                <a:srgbClr val="880000"/>
              </a:solidFill>
              <a:latin typeface="Menlo" panose="020B060903080402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b="1" dirty="0">
                <a:solidFill>
                  <a:srgbClr val="7A889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models/</a:t>
            </a:r>
            <a:r>
              <a:rPr lang="en-US" dirty="0">
                <a:solidFill>
                  <a:srgbClr val="8800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219C814-C72C-834A-8562-0509FE21AF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088153"/>
              </p:ext>
            </p:extLst>
          </p:nvPr>
        </p:nvGraphicFramePr>
        <p:xfrm>
          <a:off x="3725260" y="2348630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7089">
                  <a:extLst>
                    <a:ext uri="{9D8B030D-6E8A-4147-A177-3AD203B41FA5}">
                      <a16:colId xmlns:a16="http://schemas.microsoft.com/office/drawing/2014/main" val="703259332"/>
                    </a:ext>
                  </a:extLst>
                </a:gridCol>
                <a:gridCol w="6160911">
                  <a:extLst>
                    <a:ext uri="{9D8B030D-6E8A-4147-A177-3AD203B41FA5}">
                      <a16:colId xmlns:a16="http://schemas.microsoft.com/office/drawing/2014/main" val="3889091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node_modules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All dependencies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51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package.json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Project information and dependencies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627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tsconfig.json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solidFill>
                            <a:schemeClr val="bg1"/>
                          </a:solidFill>
                        </a:rPr>
                        <a:t>Typescript compiler configuration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0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index.html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Entry point for the browser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30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App.tsx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Root Component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096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index.css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Global styling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015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index.tsx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Bootstraps the application (render root component)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27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components/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Directory for components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0314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models/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Directory for data models (interfaces only)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4805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8146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Scripts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26FC83-349D-5F42-A23C-5CAA38BB30A7}"/>
              </a:ext>
            </a:extLst>
          </p:cNvPr>
          <p:cNvSpPr txBox="1"/>
          <p:nvPr/>
        </p:nvSpPr>
        <p:spPr>
          <a:xfrm>
            <a:off x="3060018" y="2651057"/>
            <a:ext cx="6071964" cy="1964767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dirty="0">
                <a:solidFill>
                  <a:srgbClr val="E06C75"/>
                </a:solidFill>
                <a:latin typeface="Fira Code" panose="020B0809050000020004" pitchFamily="49" charset="0"/>
              </a:rPr>
              <a:t>"scripts"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: {</a:t>
            </a:r>
          </a:p>
          <a:p>
            <a:r>
              <a:rPr lang="en-GB" dirty="0">
                <a:solidFill>
                  <a:srgbClr val="E06C75"/>
                </a:solidFill>
                <a:latin typeface="Fira Code" panose="020B0809050000020004" pitchFamily="49" charset="0"/>
              </a:rPr>
              <a:t>  "start"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: </a:t>
            </a:r>
            <a:r>
              <a:rPr lang="en-GB" dirty="0">
                <a:solidFill>
                  <a:srgbClr val="98C379"/>
                </a:solidFill>
                <a:latin typeface="Fira Code" panose="020B0809050000020004" pitchFamily="49" charset="0"/>
              </a:rPr>
              <a:t>"react-scripts start"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,</a:t>
            </a:r>
          </a:p>
          <a:p>
            <a:r>
              <a:rPr lang="en-GB" dirty="0">
                <a:solidFill>
                  <a:srgbClr val="E06C75"/>
                </a:solidFill>
                <a:latin typeface="Fira Code" panose="020B0809050000020004" pitchFamily="49" charset="0"/>
              </a:rPr>
              <a:t>  "build"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: </a:t>
            </a:r>
            <a:r>
              <a:rPr lang="en-GB" dirty="0">
                <a:solidFill>
                  <a:srgbClr val="98C379"/>
                </a:solidFill>
                <a:latin typeface="Fira Code" panose="020B0809050000020004" pitchFamily="49" charset="0"/>
              </a:rPr>
              <a:t>"react-scripts build"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,</a:t>
            </a:r>
          </a:p>
          <a:p>
            <a:r>
              <a:rPr lang="en-GB" dirty="0">
                <a:solidFill>
                  <a:srgbClr val="E06C75"/>
                </a:solidFill>
                <a:latin typeface="Fira Code" panose="020B0809050000020004" pitchFamily="49" charset="0"/>
              </a:rPr>
              <a:t>  "test"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: </a:t>
            </a:r>
            <a:r>
              <a:rPr lang="en-GB" dirty="0">
                <a:solidFill>
                  <a:srgbClr val="98C379"/>
                </a:solidFill>
                <a:latin typeface="Fira Code" panose="020B0809050000020004" pitchFamily="49" charset="0"/>
              </a:rPr>
              <a:t>"react-scripts test"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,</a:t>
            </a:r>
          </a:p>
          <a:p>
            <a:r>
              <a:rPr lang="en-GB" dirty="0">
                <a:solidFill>
                  <a:srgbClr val="E06C75"/>
                </a:solidFill>
                <a:latin typeface="Fira Code" panose="020B0809050000020004" pitchFamily="49" charset="0"/>
              </a:rPr>
              <a:t>  "eject"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: </a:t>
            </a:r>
            <a:r>
              <a:rPr lang="en-GB" dirty="0">
                <a:solidFill>
                  <a:srgbClr val="98C379"/>
                </a:solidFill>
                <a:latin typeface="Fira Code" panose="020B0809050000020004" pitchFamily="49" charset="0"/>
              </a:rPr>
              <a:t>"react-scripts eject"</a:t>
            </a:r>
            <a:endParaRPr lang="en-GB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},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019E5-062D-F84A-B243-F17E22EC9387}"/>
              </a:ext>
            </a:extLst>
          </p:cNvPr>
          <p:cNvSpPr txBox="1"/>
          <p:nvPr/>
        </p:nvSpPr>
        <p:spPr>
          <a:xfrm>
            <a:off x="2675620" y="6508540"/>
            <a:ext cx="6840760" cy="288032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dirty="0">
                <a:solidFill>
                  <a:srgbClr val="E06C75"/>
                </a:solidFill>
                <a:latin typeface="Fira Code" panose="020B0809050000020004" pitchFamily="49" charset="0"/>
              </a:rPr>
              <a:t>https://</a:t>
            </a:r>
            <a:r>
              <a:rPr lang="en-GB" dirty="0" err="1">
                <a:solidFill>
                  <a:srgbClr val="E06C75"/>
                </a:solidFill>
                <a:latin typeface="Fira Code" panose="020B0809050000020004" pitchFamily="49" charset="0"/>
              </a:rPr>
              <a:t>www.npmjs.com</a:t>
            </a:r>
            <a:r>
              <a:rPr lang="en-GB" dirty="0">
                <a:solidFill>
                  <a:srgbClr val="E06C75"/>
                </a:solidFill>
                <a:latin typeface="Fira Code" panose="020B0809050000020004" pitchFamily="49" charset="0"/>
              </a:rPr>
              <a:t>/package/react-app-rewired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4C22F1-F461-5141-B630-3371D83C40D3}"/>
              </a:ext>
            </a:extLst>
          </p:cNvPr>
          <p:cNvSpPr txBox="1"/>
          <p:nvPr/>
        </p:nvSpPr>
        <p:spPr>
          <a:xfrm>
            <a:off x="4655840" y="6109585"/>
            <a:ext cx="2880320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600" dirty="0"/>
              <a:t>Override webpack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025214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NRWL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A427DE-F598-8940-B0CC-410238B15675}"/>
              </a:ext>
            </a:extLst>
          </p:cNvPr>
          <p:cNvSpPr txBox="1"/>
          <p:nvPr/>
        </p:nvSpPr>
        <p:spPr>
          <a:xfrm>
            <a:off x="1797683" y="1812626"/>
            <a:ext cx="8596633" cy="2644912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3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&gt; </a:t>
            </a:r>
            <a:r>
              <a:rPr lang="en-GB" sz="1600" b="1" dirty="0" err="1">
                <a:solidFill>
                  <a:srgbClr val="FFFFFF"/>
                </a:solidFill>
                <a:latin typeface="Fira Code" panose="020B0809050000020004" pitchFamily="49" charset="0"/>
              </a:rPr>
              <a:t>npx</a:t>
            </a:r>
            <a:r>
              <a:rPr lang="en-GB" sz="1600" b="1" dirty="0">
                <a:solidFill>
                  <a:srgbClr val="FFFFFF"/>
                </a:solidFill>
                <a:latin typeface="Fira Code" panose="020B0809050000020004" pitchFamily="49" charset="0"/>
              </a:rPr>
              <a:t> </a:t>
            </a:r>
            <a:r>
              <a:rPr lang="en-GB" sz="1600" b="1" dirty="0" err="1">
                <a:solidFill>
                  <a:srgbClr val="FFFFFF"/>
                </a:solidFill>
                <a:latin typeface="Fira Code" panose="020B0809050000020004" pitchFamily="49" charset="0"/>
              </a:rPr>
              <a:t>create-nx-workspace@latest</a:t>
            </a:r>
            <a:endParaRPr lang="en-GB" sz="1600" b="1" dirty="0">
              <a:solidFill>
                <a:srgbClr val="FFFFFF"/>
              </a:solidFill>
              <a:latin typeface="Fira Code" panose="020B0809050000020004" pitchFamily="49" charset="0"/>
            </a:endParaRPr>
          </a:p>
          <a:p>
            <a:endParaRPr lang="en-GB" sz="160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✔ Where would you like to create your workspace? · </a:t>
            </a:r>
            <a:r>
              <a:rPr lang="en-GB" sz="1600" b="1" dirty="0">
                <a:solidFill>
                  <a:srgbClr val="FFFFFF"/>
                </a:solidFill>
                <a:latin typeface="Fira Code" panose="020B0809050000020004" pitchFamily="49" charset="0"/>
              </a:rPr>
              <a:t>react-training-app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✔ Which stack do you want to use? · </a:t>
            </a:r>
            <a:r>
              <a:rPr lang="en-GB" sz="1600" b="1" dirty="0">
                <a:solidFill>
                  <a:srgbClr val="FFFFFF"/>
                </a:solidFill>
                <a:latin typeface="Fira Code" panose="020B0809050000020004" pitchFamily="49" charset="0"/>
              </a:rPr>
              <a:t>react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✔ What framework would you like to use? · </a:t>
            </a:r>
            <a:r>
              <a:rPr lang="en-GB" sz="1600" b="1" dirty="0">
                <a:solidFill>
                  <a:srgbClr val="FFFFFF"/>
                </a:solidFill>
                <a:latin typeface="Fira Code" panose="020B0809050000020004" pitchFamily="49" charset="0"/>
              </a:rPr>
              <a:t>none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✔ Integrated 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monorepo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, or standalone project? · </a:t>
            </a:r>
            <a:r>
              <a:rPr lang="en-GB" sz="1600" b="1" dirty="0">
                <a:solidFill>
                  <a:srgbClr val="FFFFFF"/>
                </a:solidFill>
                <a:latin typeface="Fira Code" panose="020B0809050000020004" pitchFamily="49" charset="0"/>
              </a:rPr>
              <a:t>standalone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✔ Which bundler would you like to use? · </a:t>
            </a:r>
            <a:r>
              <a:rPr lang="en-GB" sz="1600" b="1" dirty="0">
                <a:solidFill>
                  <a:srgbClr val="FFFFFF"/>
                </a:solidFill>
                <a:latin typeface="Fira Code" panose="020B0809050000020004" pitchFamily="49" charset="0"/>
              </a:rPr>
              <a:t>webpack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✔ Test runner to use for end to end (E2E) tests · </a:t>
            </a:r>
            <a:r>
              <a:rPr lang="en-GB" sz="1600" b="1" dirty="0">
                <a:solidFill>
                  <a:srgbClr val="FFFFFF"/>
                </a:solidFill>
                <a:latin typeface="Fira Code" panose="020B0809050000020004" pitchFamily="49" charset="0"/>
              </a:rPr>
              <a:t>cypress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✔ Default stylesheet format · </a:t>
            </a:r>
            <a:r>
              <a:rPr lang="en-GB" sz="1600" b="1" dirty="0" err="1">
                <a:solidFill>
                  <a:srgbClr val="FFFFFF"/>
                </a:solidFill>
                <a:latin typeface="Fira Code" panose="020B0809050000020004" pitchFamily="49" charset="0"/>
              </a:rPr>
              <a:t>css</a:t>
            </a:r>
            <a:endParaRPr lang="en-GB" sz="1600" b="1" dirty="0">
              <a:solidFill>
                <a:srgbClr val="FFFFFF"/>
              </a:solidFill>
              <a:latin typeface="Fira Code" panose="020B0809050000020004" pitchFamily="49" charset="0"/>
            </a:endParaRP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✔ Enable distributed caching to make your CI faster · </a:t>
            </a:r>
            <a:r>
              <a:rPr lang="en-GB" sz="1600" b="1" dirty="0">
                <a:solidFill>
                  <a:srgbClr val="FFFFFF"/>
                </a:solidFill>
                <a:latin typeface="Fira Code" panose="020B0809050000020004" pitchFamily="49" charset="0"/>
              </a:rPr>
              <a:t>No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B45ECA-849B-A446-9A00-D2BBA5795E6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592" y="1439935"/>
            <a:ext cx="873064" cy="873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26C150-032E-B14F-9F6E-18E5504557F0}"/>
              </a:ext>
            </a:extLst>
          </p:cNvPr>
          <p:cNvSpPr txBox="1"/>
          <p:nvPr/>
        </p:nvSpPr>
        <p:spPr>
          <a:xfrm>
            <a:off x="1797683" y="5085184"/>
            <a:ext cx="4087808" cy="1080120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3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 cd react-training-app</a:t>
            </a:r>
          </a:p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 </a:t>
            </a:r>
            <a:r>
              <a:rPr lang="en-GB" sz="2000" dirty="0" err="1">
                <a:solidFill>
                  <a:srgbClr val="ABB2BF"/>
                </a:solidFill>
                <a:latin typeface="Fira Code" panose="020B0809050000020004" pitchFamily="49" charset="0"/>
              </a:rPr>
              <a:t>npm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 start</a:t>
            </a:r>
          </a:p>
          <a:p>
            <a:endParaRPr lang="en-GB" sz="2000" dirty="0">
              <a:solidFill>
                <a:srgbClr val="ABB2BF"/>
              </a:solidFill>
              <a:latin typeface="Fira Code" panose="020B0809050000020004" pitchFamily="49" charset="0"/>
            </a:endParaRPr>
          </a:p>
        </p:txBody>
      </p:sp>
      <p:pic>
        <p:nvPicPr>
          <p:cNvPr id="4" name="Picture 3" descr="A blue and white card with a yellow hand and a white letter n&#10;&#10;Description automatically generated">
            <a:extLst>
              <a:ext uri="{FF2B5EF4-FFF2-40B4-BE49-F238E27FC236}">
                <a16:creationId xmlns:a16="http://schemas.microsoft.com/office/drawing/2014/main" id="{FCCF5A38-29D6-D5B8-05DB-CA8D3AA18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284" y="4528976"/>
            <a:ext cx="4460032" cy="219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09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Folder </a:t>
            </a:r>
            <a:r>
              <a:rPr lang="en-US" dirty="0"/>
              <a:t>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68A099-E8DC-014E-8D15-B3BAF64C6D29}"/>
              </a:ext>
            </a:extLst>
          </p:cNvPr>
          <p:cNvSpPr txBox="1"/>
          <p:nvPr/>
        </p:nvSpPr>
        <p:spPr>
          <a:xfrm>
            <a:off x="11322" y="1484785"/>
            <a:ext cx="12349373" cy="5373215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react-training-app/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node_modules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package.json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tsconfig.json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index.html</a:t>
            </a:r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main.tsx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favicon.ico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DE" dirty="0">
                <a:solidFill>
                  <a:schemeClr val="bg1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app/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app.tsx</a:t>
            </a:r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assets/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environments/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nx.json</a:t>
            </a:r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project.json</a:t>
            </a:r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webpack.config.js</a:t>
            </a:r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219C814-C72C-834A-8562-0509FE21AF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628573"/>
              </p:ext>
            </p:extLst>
          </p:nvPr>
        </p:nvGraphicFramePr>
        <p:xfrm>
          <a:off x="3725260" y="2348630"/>
          <a:ext cx="8128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7089">
                  <a:extLst>
                    <a:ext uri="{9D8B030D-6E8A-4147-A177-3AD203B41FA5}">
                      <a16:colId xmlns:a16="http://schemas.microsoft.com/office/drawing/2014/main" val="703259332"/>
                    </a:ext>
                  </a:extLst>
                </a:gridCol>
                <a:gridCol w="6160911">
                  <a:extLst>
                    <a:ext uri="{9D8B030D-6E8A-4147-A177-3AD203B41FA5}">
                      <a16:colId xmlns:a16="http://schemas.microsoft.com/office/drawing/2014/main" val="3889091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node_modules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All dependencies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51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package.json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Project information and dependencies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627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tsconfig.json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solidFill>
                            <a:schemeClr val="bg1"/>
                          </a:solidFill>
                        </a:rPr>
                        <a:t>Typescript compiler configuration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0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index.html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Entry point for the browser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30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app.tsx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Root Component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096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styles.css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Global styling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015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main.tsx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Bootstraps the application (render root component)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27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nx.json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Workspace configuration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0314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project.json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Project configuration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4805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webpack.config.js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Webpack configuration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3069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454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Scripts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26FC83-349D-5F42-A23C-5CAA38BB30A7}"/>
              </a:ext>
            </a:extLst>
          </p:cNvPr>
          <p:cNvSpPr txBox="1"/>
          <p:nvPr/>
        </p:nvSpPr>
        <p:spPr>
          <a:xfrm>
            <a:off x="3060018" y="2651057"/>
            <a:ext cx="6071964" cy="1964767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"scripts"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{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"start"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nx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 serve"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"build"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nx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 build"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"test"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nx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 test"</a:t>
            </a:r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},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804D0-3D7E-0236-646E-3FE0248EA403}"/>
              </a:ext>
            </a:extLst>
          </p:cNvPr>
          <p:cNvSpPr txBox="1"/>
          <p:nvPr/>
        </p:nvSpPr>
        <p:spPr>
          <a:xfrm>
            <a:off x="692508" y="5085184"/>
            <a:ext cx="10806983" cy="1440160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3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&gt; </a:t>
            </a:r>
            <a:r>
              <a:rPr lang="en-GB" sz="1400" dirty="0" err="1">
                <a:solidFill>
                  <a:srgbClr val="ABB2BF"/>
                </a:solidFill>
                <a:latin typeface="Fira Code" panose="020B0809050000020004" pitchFamily="49" charset="0"/>
              </a:rPr>
              <a:t>npx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400" dirty="0" err="1">
                <a:solidFill>
                  <a:srgbClr val="ABB2BF"/>
                </a:solidFill>
                <a:latin typeface="Fira Code" panose="020B0809050000020004" pitchFamily="49" charset="0"/>
              </a:rPr>
              <a:t>nx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generate @</a:t>
            </a:r>
            <a:r>
              <a:rPr lang="en-GB" sz="1400" dirty="0" err="1">
                <a:solidFill>
                  <a:srgbClr val="ABB2BF"/>
                </a:solidFill>
                <a:latin typeface="Fira Code" panose="020B0809050000020004" pitchFamily="49" charset="0"/>
              </a:rPr>
              <a:t>nx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/</a:t>
            </a:r>
            <a:r>
              <a:rPr lang="en-GB" sz="1400" dirty="0" err="1">
                <a:solidFill>
                  <a:srgbClr val="ABB2BF"/>
                </a:solidFill>
                <a:latin typeface="Fira Code" panose="020B0809050000020004" pitchFamily="49" charset="0"/>
              </a:rPr>
              <a:t>react:component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--name=an-example --directory=app/components --export=false</a:t>
            </a:r>
          </a:p>
          <a:p>
            <a:endParaRPr lang="en-GB" sz="140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In VS Code</a:t>
            </a:r>
          </a:p>
          <a:p>
            <a:r>
              <a:rPr lang="en-GB" sz="1400" dirty="0" err="1">
                <a:solidFill>
                  <a:srgbClr val="ABB2BF"/>
                </a:solidFill>
                <a:latin typeface="Fira Code" panose="020B0809050000020004" pitchFamily="49" charset="0"/>
              </a:rPr>
              <a:t>Cmd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/Ctrl + Shift + P</a:t>
            </a: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NX: generate</a:t>
            </a: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component</a:t>
            </a:r>
          </a:p>
          <a:p>
            <a:endParaRPr lang="en-GB" sz="1400" dirty="0">
              <a:solidFill>
                <a:srgbClr val="ABB2BF"/>
              </a:solidFill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017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335361" y="468000"/>
            <a:ext cx="11521280" cy="873064"/>
          </a:xfrm>
        </p:spPr>
        <p:txBody>
          <a:bodyPr>
            <a:normAutofit/>
          </a:bodyPr>
          <a:lstStyle/>
          <a:p>
            <a:r>
              <a:rPr lang="de-DE" dirty="0"/>
              <a:t>First </a:t>
            </a:r>
            <a:r>
              <a:rPr lang="en-US" dirty="0"/>
              <a:t>look</a:t>
            </a:r>
            <a:r>
              <a:rPr lang="de-DE" dirty="0"/>
              <a:t> at JSX (</a:t>
            </a:r>
            <a:r>
              <a:rPr lang="de-DE" b="1" dirty="0"/>
              <a:t>J</a:t>
            </a:r>
            <a:r>
              <a:rPr lang="de-DE" dirty="0"/>
              <a:t>ava</a:t>
            </a:r>
            <a:r>
              <a:rPr lang="de-DE" b="1" dirty="0"/>
              <a:t>S</a:t>
            </a:r>
            <a:r>
              <a:rPr lang="de-DE" dirty="0"/>
              <a:t>cript </a:t>
            </a:r>
            <a:r>
              <a:rPr lang="de-DE" dirty="0" err="1"/>
              <a:t>e</a:t>
            </a:r>
            <a:r>
              <a:rPr lang="de-DE" b="1" dirty="0" err="1"/>
              <a:t>X</a:t>
            </a:r>
            <a:r>
              <a:rPr lang="de-DE" dirty="0" err="1"/>
              <a:t>tension</a:t>
            </a:r>
            <a:r>
              <a:rPr lang="de-DE" dirty="0"/>
              <a:t>)</a:t>
            </a:r>
            <a:endParaRPr lang="en-GB" dirty="0"/>
          </a:p>
          <a:p>
            <a:pPr lvl="1"/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CD6B4-9DBC-3245-B8D7-E446760D18E7}"/>
              </a:ext>
            </a:extLst>
          </p:cNvPr>
          <p:cNvSpPr txBox="1"/>
          <p:nvPr/>
        </p:nvSpPr>
        <p:spPr>
          <a:xfrm>
            <a:off x="2877795" y="2636912"/>
            <a:ext cx="6436409" cy="2664296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3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en-US" sz="2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2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2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sz="2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Hello </a:t>
            </a:r>
            <a:r>
              <a:rPr lang="en-US" sz="2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sz="2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2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2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2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2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sz="2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1D827-2F5B-184E-82E9-BC7B1FF68988}"/>
              </a:ext>
            </a:extLst>
          </p:cNvPr>
          <p:cNvSpPr txBox="1"/>
          <p:nvPr/>
        </p:nvSpPr>
        <p:spPr>
          <a:xfrm>
            <a:off x="3480047" y="5733256"/>
            <a:ext cx="5231904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600" b="1" dirty="0"/>
              <a:t>JavaScript </a:t>
            </a:r>
            <a:r>
              <a:rPr lang="en-US" sz="1600" i="1" dirty="0"/>
              <a:t>inside</a:t>
            </a:r>
            <a:r>
              <a:rPr lang="en-US" sz="1600" b="1" dirty="0"/>
              <a:t> HTML </a:t>
            </a:r>
            <a:r>
              <a:rPr lang="en-US" sz="1600" i="1" dirty="0"/>
              <a:t>inside</a:t>
            </a:r>
            <a:r>
              <a:rPr lang="en-US" sz="1600" b="1" dirty="0"/>
              <a:t> JavaScript </a:t>
            </a:r>
            <a:r>
              <a:rPr lang="en-US" sz="1600" i="1" dirty="0"/>
              <a:t>inside </a:t>
            </a:r>
            <a:r>
              <a:rPr lang="en-US" sz="1600" b="1" dirty="0"/>
              <a:t>HTML </a:t>
            </a:r>
            <a:r>
              <a:rPr lang="en-US" sz="1600" i="1" dirty="0"/>
              <a:t>inside </a:t>
            </a:r>
            <a:r>
              <a:rPr lang="en-US" sz="16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80103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335361" y="468000"/>
            <a:ext cx="11521280" cy="873064"/>
          </a:xfrm>
        </p:spPr>
        <p:txBody>
          <a:bodyPr>
            <a:normAutofit/>
          </a:bodyPr>
          <a:lstStyle/>
          <a:p>
            <a:r>
              <a:rPr lang="de-DE" dirty="0"/>
              <a:t>JSX &amp; JS </a:t>
            </a:r>
            <a:r>
              <a:rPr lang="de-DE" dirty="0" err="1"/>
              <a:t>Component</a:t>
            </a:r>
            <a:endParaRPr lang="en-GB" dirty="0"/>
          </a:p>
          <a:p>
            <a:pPr lvl="1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0449F-6A06-FE49-9A71-F7E89D74AF0F}"/>
              </a:ext>
            </a:extLst>
          </p:cNvPr>
          <p:cNvSpPr txBox="1"/>
          <p:nvPr/>
        </p:nvSpPr>
        <p:spPr>
          <a:xfrm>
            <a:off x="-34280" y="2760377"/>
            <a:ext cx="6071964" cy="3332919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HelloMessage</a:t>
            </a: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2000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spc="-15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spc="-15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000" spc="-15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Hello 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sz="2000" spc="-15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2000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spc="-15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props.name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2000" spc="-15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F2FC0-9B53-3840-9366-D37B04715C06}"/>
              </a:ext>
            </a:extLst>
          </p:cNvPr>
          <p:cNvSpPr txBox="1"/>
          <p:nvPr/>
        </p:nvSpPr>
        <p:spPr>
          <a:xfrm>
            <a:off x="6146676" y="2760377"/>
            <a:ext cx="6071964" cy="3332919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HelloMessage</a:t>
            </a: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2000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spc="-15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spc="-15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2000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spc="-15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createElement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000" spc="-15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"div"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000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000" spc="-15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"Hello "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000" spc="-15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2000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spc="-15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props.name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2000" spc="-150" dirty="0">
              <a:solidFill>
                <a:srgbClr val="FFFFFF"/>
              </a:solidFill>
              <a:latin typeface="Menlo" panose="020B060903080402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DE" sz="2000" spc="-1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</a:t>
            </a:r>
            <a:r>
              <a:rPr lang="en-US" sz="2000" spc="-15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"!"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8FC33-374B-6349-A5CD-8EACDA1C3D54}"/>
              </a:ext>
            </a:extLst>
          </p:cNvPr>
          <p:cNvSpPr txBox="1"/>
          <p:nvPr/>
        </p:nvSpPr>
        <p:spPr>
          <a:xfrm>
            <a:off x="5368043" y="5635063"/>
            <a:ext cx="648072" cy="4582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DE" sz="3200" b="1" dirty="0">
                <a:solidFill>
                  <a:schemeClr val="bg1"/>
                </a:solidFill>
              </a:rPr>
              <a:t>JSX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EBC68E-37FE-4046-AD43-095475EE96B9}"/>
              </a:ext>
            </a:extLst>
          </p:cNvPr>
          <p:cNvSpPr txBox="1"/>
          <p:nvPr/>
        </p:nvSpPr>
        <p:spPr>
          <a:xfrm>
            <a:off x="11532605" y="5635063"/>
            <a:ext cx="648072" cy="4582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DE" sz="3200" b="1" dirty="0">
                <a:solidFill>
                  <a:schemeClr val="bg1"/>
                </a:solidFill>
              </a:rPr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1948655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335361" y="468000"/>
            <a:ext cx="11521280" cy="873064"/>
          </a:xfrm>
        </p:spPr>
        <p:txBody>
          <a:bodyPr>
            <a:normAutofit/>
          </a:bodyPr>
          <a:lstStyle/>
          <a:p>
            <a:r>
              <a:rPr lang="en-US" dirty="0"/>
              <a:t>Render a Component (</a:t>
            </a:r>
            <a:r>
              <a:rPr lang="de-DE" dirty="0" err="1"/>
              <a:t>ReactDOM</a:t>
            </a:r>
            <a:r>
              <a:rPr lang="en-US" dirty="0"/>
              <a:t>)</a:t>
            </a:r>
            <a:endParaRPr lang="en-GB" dirty="0"/>
          </a:p>
          <a:p>
            <a:pPr lvl="1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0449F-6A06-FE49-9A71-F7E89D74AF0F}"/>
              </a:ext>
            </a:extLst>
          </p:cNvPr>
          <p:cNvSpPr txBox="1"/>
          <p:nvPr/>
        </p:nvSpPr>
        <p:spPr>
          <a:xfrm>
            <a:off x="-34280" y="4272545"/>
            <a:ext cx="6071964" cy="2180791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ReactDOM</a:t>
            </a:r>
            <a:r>
              <a:rPr lang="en-US" sz="20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0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HelloMessage</a:t>
            </a:r>
            <a:r>
              <a:rPr lang="en-US" sz="20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200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Taylor</a:t>
            </a: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/&gt;,</a:t>
            </a:r>
            <a:endParaRPr lang="en-DE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sz="20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r>
              <a:rPr lang="de-DE" sz="20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sz="200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getElementById</a:t>
            </a:r>
            <a:r>
              <a:rPr lang="de-DE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sz="200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de-DE" sz="2000" dirty="0" err="1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lang="de-DE" sz="200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de-DE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DE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F2FC0-9B53-3840-9366-D37B04715C06}"/>
              </a:ext>
            </a:extLst>
          </p:cNvPr>
          <p:cNvSpPr txBox="1"/>
          <p:nvPr/>
        </p:nvSpPr>
        <p:spPr>
          <a:xfrm>
            <a:off x="6146676" y="4272545"/>
            <a:ext cx="6071964" cy="2180791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ReactDOM</a:t>
            </a:r>
            <a:r>
              <a:rPr lang="en-US" sz="20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20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createElement</a:t>
            </a: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0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HelloMessage</a:t>
            </a: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sz="20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name</a:t>
            </a: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"Taylor"</a:t>
            </a:r>
            <a:r>
              <a:rPr lang="en-US" sz="20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),</a:t>
            </a:r>
            <a:r>
              <a:rPr lang="en-US" sz="20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r>
              <a:rPr lang="en-US" sz="20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getElementById</a:t>
            </a: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de-DE" sz="2000" dirty="0" err="1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lang="en-US" sz="200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386F5-3634-A44D-8B19-A5EB7AC43119}"/>
              </a:ext>
            </a:extLst>
          </p:cNvPr>
          <p:cNvSpPr txBox="1"/>
          <p:nvPr/>
        </p:nvSpPr>
        <p:spPr>
          <a:xfrm>
            <a:off x="5368043" y="5995103"/>
            <a:ext cx="648072" cy="4582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DE" sz="3200" b="1" dirty="0">
                <a:solidFill>
                  <a:schemeClr val="bg1"/>
                </a:solidFill>
              </a:rPr>
              <a:t>JSX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AD2D5-6BE1-4440-BDD9-6D9345C11758}"/>
              </a:ext>
            </a:extLst>
          </p:cNvPr>
          <p:cNvSpPr txBox="1"/>
          <p:nvPr/>
        </p:nvSpPr>
        <p:spPr>
          <a:xfrm>
            <a:off x="11532605" y="5995103"/>
            <a:ext cx="648072" cy="4582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DE" sz="3200" b="1" dirty="0">
                <a:solidFill>
                  <a:schemeClr val="bg1"/>
                </a:solidFill>
              </a:rPr>
              <a:t>JS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839BEB-6C45-1443-9BBA-3CA3EAD48131}"/>
              </a:ext>
            </a:extLst>
          </p:cNvPr>
          <p:cNvSpPr txBox="1"/>
          <p:nvPr/>
        </p:nvSpPr>
        <p:spPr>
          <a:xfrm>
            <a:off x="3445395" y="1593057"/>
            <a:ext cx="5402561" cy="2427494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&lt;!</a:t>
            </a:r>
            <a:r>
              <a:rPr lang="en-GB" sz="2000" dirty="0">
                <a:solidFill>
                  <a:srgbClr val="E06C75"/>
                </a:solidFill>
                <a:latin typeface="Fira Code" panose="020B0809050000020004" pitchFamily="49" charset="0"/>
              </a:rPr>
              <a:t>DOCTYPE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2000" dirty="0">
                <a:solidFill>
                  <a:srgbClr val="D19A66"/>
                </a:solidFill>
                <a:latin typeface="Fira Code" panose="020B0809050000020004" pitchFamily="49" charset="0"/>
              </a:rPr>
              <a:t>html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&lt;</a:t>
            </a:r>
            <a:r>
              <a:rPr lang="en-GB" sz="2000" dirty="0">
                <a:solidFill>
                  <a:srgbClr val="E06C75"/>
                </a:solidFill>
                <a:latin typeface="Fira Code" panose="020B0809050000020004" pitchFamily="49" charset="0"/>
              </a:rPr>
              <a:t>html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2000" dirty="0">
                <a:solidFill>
                  <a:srgbClr val="D19A66"/>
                </a:solidFill>
                <a:latin typeface="Fira Code" panose="020B0809050000020004" pitchFamily="49" charset="0"/>
              </a:rPr>
              <a:t>lang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=</a:t>
            </a:r>
            <a:r>
              <a:rPr lang="en-GB" sz="2000" dirty="0">
                <a:solidFill>
                  <a:srgbClr val="98C379"/>
                </a:solidFill>
                <a:latin typeface="Fira Code" panose="020B0809050000020004" pitchFamily="49" charset="0"/>
              </a:rPr>
              <a:t>"</a:t>
            </a:r>
            <a:r>
              <a:rPr lang="en-GB" sz="2000" dirty="0" err="1">
                <a:solidFill>
                  <a:srgbClr val="98C379"/>
                </a:solidFill>
                <a:latin typeface="Fira Code" panose="020B0809050000020004" pitchFamily="49" charset="0"/>
              </a:rPr>
              <a:t>en</a:t>
            </a:r>
            <a:r>
              <a:rPr lang="en-GB" sz="2000" dirty="0">
                <a:solidFill>
                  <a:srgbClr val="98C379"/>
                </a:solidFill>
                <a:latin typeface="Fira Code" panose="020B0809050000020004" pitchFamily="49" charset="0"/>
              </a:rPr>
              <a:t>"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&lt;</a:t>
            </a:r>
            <a:r>
              <a:rPr lang="en-GB" sz="2000" dirty="0">
                <a:solidFill>
                  <a:srgbClr val="E06C75"/>
                </a:solidFill>
                <a:latin typeface="Fira Code" panose="020B0809050000020004" pitchFamily="49" charset="0"/>
              </a:rPr>
              <a:t>head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&lt;</a:t>
            </a:r>
            <a:r>
              <a:rPr lang="en-GB" sz="2000" dirty="0">
                <a:solidFill>
                  <a:srgbClr val="E06C75"/>
                </a:solidFill>
                <a:latin typeface="Fira Code" panose="020B0809050000020004" pitchFamily="49" charset="0"/>
              </a:rPr>
              <a:t>meta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2000" dirty="0">
                <a:solidFill>
                  <a:srgbClr val="D19A66"/>
                </a:solidFill>
                <a:latin typeface="Fira Code" panose="020B0809050000020004" pitchFamily="49" charset="0"/>
              </a:rPr>
              <a:t>charset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=</a:t>
            </a:r>
            <a:r>
              <a:rPr lang="en-GB" sz="2000" dirty="0">
                <a:solidFill>
                  <a:srgbClr val="98C379"/>
                </a:solidFill>
                <a:latin typeface="Fira Code" panose="020B0809050000020004" pitchFamily="49" charset="0"/>
              </a:rPr>
              <a:t>"utf-8"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 /&gt;</a:t>
            </a:r>
          </a:p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&lt;</a:t>
            </a:r>
            <a:r>
              <a:rPr lang="en-GB" sz="2000" dirty="0">
                <a:solidFill>
                  <a:srgbClr val="E06C75"/>
                </a:solidFill>
                <a:latin typeface="Fira Code" panose="020B0809050000020004" pitchFamily="49" charset="0"/>
              </a:rPr>
              <a:t>title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&gt;React App&lt;/</a:t>
            </a:r>
            <a:r>
              <a:rPr lang="en-GB" sz="2000" dirty="0">
                <a:solidFill>
                  <a:srgbClr val="E06C75"/>
                </a:solidFill>
                <a:latin typeface="Fira Code" panose="020B0809050000020004" pitchFamily="49" charset="0"/>
              </a:rPr>
              <a:t>title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&lt;/</a:t>
            </a:r>
            <a:r>
              <a:rPr lang="en-GB" sz="2000" dirty="0">
                <a:solidFill>
                  <a:srgbClr val="E06C75"/>
                </a:solidFill>
                <a:latin typeface="Fira Code" panose="020B0809050000020004" pitchFamily="49" charset="0"/>
              </a:rPr>
              <a:t>head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&lt;</a:t>
            </a:r>
            <a:r>
              <a:rPr lang="en-GB" sz="2000" dirty="0">
                <a:solidFill>
                  <a:srgbClr val="E06C75"/>
                </a:solidFill>
                <a:latin typeface="Fira Code" panose="020B0809050000020004" pitchFamily="49" charset="0"/>
              </a:rPr>
              <a:t>body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&gt;&lt;</a:t>
            </a:r>
            <a:r>
              <a:rPr lang="en-GB" sz="2000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2000" dirty="0">
                <a:solidFill>
                  <a:srgbClr val="D19A66"/>
                </a:solidFill>
                <a:latin typeface="Fira Code" panose="020B0809050000020004" pitchFamily="49" charset="0"/>
              </a:rPr>
              <a:t>id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=</a:t>
            </a:r>
            <a:r>
              <a:rPr lang="en-GB" sz="2000" dirty="0">
                <a:solidFill>
                  <a:srgbClr val="98C379"/>
                </a:solidFill>
                <a:latin typeface="Fira Code" panose="020B0809050000020004" pitchFamily="49" charset="0"/>
              </a:rPr>
              <a:t>"root"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&gt;&lt;/</a:t>
            </a:r>
            <a:r>
              <a:rPr lang="en-GB" sz="2000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&gt;&lt;/</a:t>
            </a:r>
            <a:r>
              <a:rPr lang="en-GB" sz="2000" dirty="0">
                <a:solidFill>
                  <a:srgbClr val="E06C75"/>
                </a:solidFill>
                <a:latin typeface="Fira Code" panose="020B0809050000020004" pitchFamily="49" charset="0"/>
              </a:rPr>
              <a:t>body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&lt;/</a:t>
            </a:r>
            <a:r>
              <a:rPr lang="en-GB" sz="2000" dirty="0">
                <a:solidFill>
                  <a:srgbClr val="E06C75"/>
                </a:solidFill>
                <a:latin typeface="Fira Code" panose="020B0809050000020004" pitchFamily="49" charset="0"/>
              </a:rPr>
              <a:t>html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5B9EA-BD46-FB4C-8964-8F3A782E99BB}"/>
              </a:ext>
            </a:extLst>
          </p:cNvPr>
          <p:cNvSpPr txBox="1"/>
          <p:nvPr/>
        </p:nvSpPr>
        <p:spPr>
          <a:xfrm>
            <a:off x="6888088" y="1602490"/>
            <a:ext cx="1872208" cy="4582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GB" sz="3200" b="1" dirty="0" err="1">
                <a:solidFill>
                  <a:schemeClr val="bg1"/>
                </a:solidFill>
              </a:rPr>
              <a:t>i</a:t>
            </a:r>
            <a:r>
              <a:rPr lang="en-DE" sz="3200" b="1" dirty="0">
                <a:solidFill>
                  <a:schemeClr val="bg1"/>
                </a:solidFill>
              </a:rPr>
              <a:t>ndex.html</a:t>
            </a:r>
          </a:p>
        </p:txBody>
      </p:sp>
    </p:spTree>
    <p:extLst>
      <p:ext uri="{BB962C8B-B14F-4D97-AF65-F5344CB8AC3E}">
        <p14:creationId xmlns:p14="http://schemas.microsoft.com/office/powerpoint/2010/main" val="645634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Timetable</a:t>
            </a:r>
            <a:endParaRPr lang="de-DE" dirty="0"/>
          </a:p>
        </p:txBody>
      </p:sp>
      <p:sp>
        <p:nvSpPr>
          <p:cNvPr id="8" name="Textfeld 3">
            <a:extLst>
              <a:ext uri="{FF2B5EF4-FFF2-40B4-BE49-F238E27FC236}">
                <a16:creationId xmlns:a16="http://schemas.microsoft.com/office/drawing/2014/main" id="{9429A0EC-2DB6-C645-8C40-9F7DF1378DD4}"/>
              </a:ext>
            </a:extLst>
          </p:cNvPr>
          <p:cNvSpPr txBox="1"/>
          <p:nvPr/>
        </p:nvSpPr>
        <p:spPr>
          <a:xfrm>
            <a:off x="1703512" y="3104280"/>
            <a:ext cx="4392488" cy="21616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de-DE" sz="2400" b="1" dirty="0"/>
              <a:t>Start: 09:00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de-DE" sz="2400" i="1" dirty="0"/>
              <a:t>15 min </a:t>
            </a:r>
            <a:r>
              <a:rPr lang="de-DE" sz="2400" i="1" dirty="0" err="1"/>
              <a:t>coffee</a:t>
            </a:r>
            <a:r>
              <a:rPr lang="de-DE" sz="2400" i="1" dirty="0"/>
              <a:t> break @ ~11:00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de-DE" sz="2400" i="1" dirty="0"/>
              <a:t>Lunch: 12:15-13:15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de-DE" sz="2400" i="1" dirty="0"/>
              <a:t>15 min </a:t>
            </a:r>
            <a:r>
              <a:rPr lang="de-DE" sz="2400" i="1" dirty="0" err="1"/>
              <a:t>coffee</a:t>
            </a:r>
            <a:r>
              <a:rPr lang="de-DE" sz="2400" i="1" dirty="0"/>
              <a:t> break @ ~15:30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de-DE" sz="2400" b="1" dirty="0"/>
              <a:t>End: 17:00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1C7E1-B6C4-4B49-A6E7-55AB8AC5F3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59" t="38450" r="18341" b="9233"/>
          <a:stretch/>
        </p:blipFill>
        <p:spPr>
          <a:xfrm>
            <a:off x="6579701" y="1484785"/>
            <a:ext cx="5636979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01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335361" y="468000"/>
            <a:ext cx="11521280" cy="873064"/>
          </a:xfrm>
        </p:spPr>
        <p:txBody>
          <a:bodyPr>
            <a:normAutofit/>
          </a:bodyPr>
          <a:lstStyle/>
          <a:p>
            <a:r>
              <a:rPr lang="en-US" dirty="0"/>
              <a:t>JSX &amp; TSX Components</a:t>
            </a:r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0449F-6A06-FE49-9A71-F7E89D74AF0F}"/>
              </a:ext>
            </a:extLst>
          </p:cNvPr>
          <p:cNvSpPr txBox="1"/>
          <p:nvPr/>
        </p:nvSpPr>
        <p:spPr>
          <a:xfrm>
            <a:off x="11323" y="1484785"/>
            <a:ext cx="6071964" cy="5373215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HelloMessage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pc="-15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pc="-15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pc="-15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Hello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spc="-15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pc="-15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en-US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pc="-15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pc="-15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ReactDOM</a:t>
            </a:r>
            <a:r>
              <a:rPr lang="en-US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pc="-15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pc="-15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HelloMessage</a:t>
            </a:r>
            <a:r>
              <a:rPr lang="en-US" spc="-15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pc="-15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Taylor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pc="-15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/&gt;,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pc="-15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r>
              <a:rPr lang="en-US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pc="-15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getElementById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pc="-15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de-DE" spc="-150" dirty="0" err="1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lang="en-US" spc="-15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HelloMessage</a:t>
            </a:r>
            <a:r>
              <a:rPr lang="en-US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pc="-15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propTypes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name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PropTypes</a:t>
            </a:r>
            <a:r>
              <a:rPr lang="en-US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pc="-15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.isRequired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pc="-1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F2FC0-9B53-3840-9366-D37B04715C06}"/>
              </a:ext>
            </a:extLst>
          </p:cNvPr>
          <p:cNvSpPr txBox="1"/>
          <p:nvPr/>
        </p:nvSpPr>
        <p:spPr>
          <a:xfrm>
            <a:off x="5951984" y="1484785"/>
            <a:ext cx="6264696" cy="5373215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name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string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HelloMessage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pc="-15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pc="-15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Hello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spc="-15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pc="-15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en-US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pc="-15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pc="-15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ReactDOM</a:t>
            </a:r>
            <a:r>
              <a:rPr lang="en-US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pc="-15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pc="-15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HelloMessage</a:t>
            </a:r>
            <a:r>
              <a:rPr lang="en-US" spc="-15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pc="-15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Taylor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pc="-15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/&gt;,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spc="-15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r>
              <a:rPr lang="de-DE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spc="-15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getElementById</a:t>
            </a:r>
            <a:r>
              <a:rPr lang="de-DE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spc="-15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de-DE" spc="-150" dirty="0" err="1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lang="de-DE" spc="-15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de-DE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386F5-3634-A44D-8B19-A5EB7AC43119}"/>
              </a:ext>
            </a:extLst>
          </p:cNvPr>
          <p:cNvSpPr txBox="1"/>
          <p:nvPr/>
        </p:nvSpPr>
        <p:spPr>
          <a:xfrm>
            <a:off x="4583832" y="6309320"/>
            <a:ext cx="648072" cy="4582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DE" sz="3200" b="1" dirty="0">
                <a:solidFill>
                  <a:schemeClr val="bg1"/>
                </a:solidFill>
              </a:rPr>
              <a:t>JSX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AD2D5-6BE1-4440-BDD9-6D9345C11758}"/>
              </a:ext>
            </a:extLst>
          </p:cNvPr>
          <p:cNvSpPr txBox="1"/>
          <p:nvPr/>
        </p:nvSpPr>
        <p:spPr>
          <a:xfrm>
            <a:off x="11532605" y="6309320"/>
            <a:ext cx="648072" cy="4582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DE" sz="3200" b="1" dirty="0">
                <a:solidFill>
                  <a:schemeClr val="bg1"/>
                </a:solidFill>
              </a:rPr>
              <a:t>TSX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02895A-41A1-044C-A128-A4B0913C60D5}"/>
              </a:ext>
            </a:extLst>
          </p:cNvPr>
          <p:cNvSpPr txBox="1"/>
          <p:nvPr/>
        </p:nvSpPr>
        <p:spPr>
          <a:xfrm>
            <a:off x="8159551" y="976689"/>
            <a:ext cx="4032448" cy="43623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Component naming convention: Pascal case</a:t>
            </a:r>
          </a:p>
        </p:txBody>
      </p:sp>
    </p:spTree>
    <p:extLst>
      <p:ext uri="{BB962C8B-B14F-4D97-AF65-F5344CB8AC3E}">
        <p14:creationId xmlns:p14="http://schemas.microsoft.com/office/powerpoint/2010/main" val="1696766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State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F9126-1E56-BE45-8018-226B9C0A7212}"/>
              </a:ext>
            </a:extLst>
          </p:cNvPr>
          <p:cNvSpPr txBox="1"/>
          <p:nvPr/>
        </p:nvSpPr>
        <p:spPr>
          <a:xfrm>
            <a:off x="11322" y="1484785"/>
            <a:ext cx="12180677" cy="5373215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interface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 err="1">
                <a:solidFill>
                  <a:srgbClr val="E5C07B"/>
                </a:solidFill>
                <a:latin typeface="Fira Code" panose="020B0809050000020004" pitchFamily="49" charset="0"/>
              </a:rPr>
              <a:t>IState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{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counter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: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number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;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}</a:t>
            </a:r>
          </a:p>
          <a:p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class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 err="1">
                <a:solidFill>
                  <a:srgbClr val="E5C07B"/>
                </a:solidFill>
                <a:latin typeface="Fira Code" panose="020B0809050000020004" pitchFamily="49" charset="0"/>
              </a:rPr>
              <a:t>HelloMessage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extends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E5C07B"/>
                </a:solidFill>
                <a:latin typeface="Fira Code" panose="020B0809050000020004" pitchFamily="49" charset="0"/>
              </a:rPr>
              <a:t>Component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&lt;</a:t>
            </a:r>
            <a:r>
              <a:rPr lang="en-GB" sz="1600" dirty="0">
                <a:solidFill>
                  <a:srgbClr val="E5C07B"/>
                </a:solidFill>
                <a:latin typeface="Fira Code" panose="020B0809050000020004" pitchFamily="49" charset="0"/>
              </a:rPr>
              <a:t>any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, </a:t>
            </a:r>
            <a:r>
              <a:rPr lang="en-GB" sz="1600" dirty="0" err="1">
                <a:solidFill>
                  <a:srgbClr val="E5C07B"/>
                </a:solidFill>
                <a:latin typeface="Fira Code" panose="020B0809050000020004" pitchFamily="49" charset="0"/>
              </a:rPr>
              <a:t>IState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&gt; {</a:t>
            </a:r>
          </a:p>
          <a:p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  constructor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(props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: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E5C07B"/>
                </a:solidFill>
                <a:latin typeface="Fira Code" panose="020B0809050000020004" pitchFamily="49" charset="0"/>
              </a:rPr>
              <a:t>any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) {</a:t>
            </a:r>
          </a:p>
          <a:p>
            <a:r>
              <a:rPr lang="en-GB" sz="1600" dirty="0">
                <a:solidFill>
                  <a:srgbClr val="E06C75"/>
                </a:solidFill>
                <a:latin typeface="Fira Code" panose="020B0809050000020004" pitchFamily="49" charset="0"/>
              </a:rPr>
              <a:t>    super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(props);</a:t>
            </a:r>
          </a:p>
          <a:p>
            <a:r>
              <a:rPr lang="en-GB" sz="1600" dirty="0">
                <a:solidFill>
                  <a:srgbClr val="E06C75"/>
                </a:solidFill>
                <a:latin typeface="Fira Code" panose="020B0809050000020004" pitchFamily="49" charset="0"/>
              </a:rPr>
              <a:t>    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this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state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=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{ counter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: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D19A66"/>
                </a:solidFill>
                <a:latin typeface="Fira Code" panose="020B0809050000020004" pitchFamily="49" charset="0"/>
              </a:rPr>
              <a:t>0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};</a:t>
            </a:r>
          </a:p>
          <a:p>
            <a:r>
              <a:rPr lang="en-GB" sz="1600" i="1" dirty="0">
                <a:solidFill>
                  <a:srgbClr val="5C6370"/>
                </a:solidFill>
                <a:latin typeface="Fira Code" panose="020B0809050000020004" pitchFamily="49" charset="0"/>
              </a:rPr>
              <a:t>    // don't use </a:t>
            </a:r>
            <a:r>
              <a:rPr lang="en-GB" sz="1600" i="1" dirty="0" err="1">
                <a:solidFill>
                  <a:srgbClr val="5C6370"/>
                </a:solidFill>
                <a:latin typeface="Fira Code" panose="020B0809050000020004" pitchFamily="49" charset="0"/>
              </a:rPr>
              <a:t>this.setState</a:t>
            </a:r>
            <a:r>
              <a:rPr lang="en-GB" sz="1600" i="1" dirty="0">
                <a:solidFill>
                  <a:srgbClr val="5C6370"/>
                </a:solidFill>
                <a:latin typeface="Fira Code" panose="020B0809050000020004" pitchFamily="49" charset="0"/>
              </a:rPr>
              <a:t>(...) in the constructor</a:t>
            </a:r>
            <a:endParaRPr lang="en-GB" sz="160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}</a:t>
            </a:r>
          </a:p>
          <a:p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  public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61AFEF"/>
                </a:solidFill>
                <a:latin typeface="Fira Code" panose="020B0809050000020004" pitchFamily="49" charset="0"/>
              </a:rPr>
              <a:t>render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() {</a:t>
            </a:r>
          </a:p>
          <a:p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    return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(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  &lt;</a:t>
            </a:r>
            <a:r>
              <a:rPr lang="en-GB" sz="1600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    </a:t>
            </a:r>
            <a:r>
              <a:rPr lang="en-GB" sz="1600" dirty="0">
                <a:solidFill>
                  <a:srgbClr val="BE5046"/>
                </a:solidFill>
                <a:latin typeface="Fira Code" panose="020B0809050000020004" pitchFamily="49" charset="0"/>
              </a:rPr>
              <a:t>{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this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state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counter</a:t>
            </a:r>
            <a:r>
              <a:rPr lang="en-GB" sz="1600" dirty="0">
                <a:solidFill>
                  <a:srgbClr val="BE5046"/>
                </a:solidFill>
                <a:latin typeface="Fira Code" panose="020B0809050000020004" pitchFamily="49" charset="0"/>
              </a:rPr>
              <a:t>}</a:t>
            </a:r>
            <a:endParaRPr lang="en-GB" sz="160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    &lt;</a:t>
            </a:r>
            <a:r>
              <a:rPr lang="en-GB" sz="1600" dirty="0">
                <a:solidFill>
                  <a:srgbClr val="E06C75"/>
                </a:solidFill>
                <a:latin typeface="Fira Code" panose="020B0809050000020004" pitchFamily="49" charset="0"/>
              </a:rPr>
              <a:t>button</a:t>
            </a:r>
            <a:endParaRPr lang="en-GB" sz="160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GB" sz="1600" dirty="0">
                <a:solidFill>
                  <a:srgbClr val="D19A66"/>
                </a:solidFill>
                <a:latin typeface="Fira Code" panose="020B0809050000020004" pitchFamily="49" charset="0"/>
              </a:rPr>
              <a:t>          </a:t>
            </a:r>
            <a:r>
              <a:rPr lang="en-GB" sz="1600" dirty="0" err="1">
                <a:solidFill>
                  <a:srgbClr val="D19A66"/>
                </a:solidFill>
                <a:latin typeface="Fira Code" panose="020B0809050000020004" pitchFamily="49" charset="0"/>
              </a:rPr>
              <a:t>onClick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={() </a:t>
            </a:r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=&gt;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{</a:t>
            </a:r>
          </a:p>
          <a:p>
            <a:r>
              <a:rPr lang="en-GB" sz="1600" dirty="0">
                <a:solidFill>
                  <a:srgbClr val="E06C75"/>
                </a:solidFill>
                <a:latin typeface="Fira Code" panose="020B0809050000020004" pitchFamily="49" charset="0"/>
              </a:rPr>
              <a:t>            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this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dirty="0" err="1">
                <a:solidFill>
                  <a:srgbClr val="61AFEF"/>
                </a:solidFill>
                <a:latin typeface="Fira Code" panose="020B0809050000020004" pitchFamily="49" charset="0"/>
              </a:rPr>
              <a:t>setState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({ counter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: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this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state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counter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+ </a:t>
            </a:r>
            <a:r>
              <a:rPr lang="en-GB" sz="1600" dirty="0">
                <a:solidFill>
                  <a:srgbClr val="D19A66"/>
                </a:solidFill>
                <a:latin typeface="Fira Code" panose="020B0809050000020004" pitchFamily="49" charset="0"/>
              </a:rPr>
              <a:t>1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});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      }}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    &gt; click &lt;/</a:t>
            </a:r>
            <a:r>
              <a:rPr lang="en-GB" sz="1600" dirty="0">
                <a:solidFill>
                  <a:srgbClr val="E06C75"/>
                </a:solidFill>
                <a:latin typeface="Fira Code" panose="020B0809050000020004" pitchFamily="49" charset="0"/>
              </a:rPr>
              <a:t>button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  &lt;/</a:t>
            </a:r>
            <a:r>
              <a:rPr lang="en-GB" sz="1600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);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}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2532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React</a:t>
            </a:r>
            <a:r>
              <a:rPr lang="de-DE" dirty="0"/>
              <a:t> Class-</a:t>
            </a:r>
            <a:r>
              <a:rPr lang="de-DE" dirty="0" err="1"/>
              <a:t>Component</a:t>
            </a:r>
            <a:r>
              <a:rPr lang="de-DE" dirty="0"/>
              <a:t> Lifecycle-Methods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4EED7-BBAD-2A4B-9D22-C8942CCB6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04" y="1502163"/>
            <a:ext cx="9569991" cy="53558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FDB527-844E-1E40-92D2-DB38FC94636D}"/>
              </a:ext>
            </a:extLst>
          </p:cNvPr>
          <p:cNvSpPr txBox="1"/>
          <p:nvPr/>
        </p:nvSpPr>
        <p:spPr>
          <a:xfrm>
            <a:off x="47328" y="6597352"/>
            <a:ext cx="5544616" cy="216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sz="1600" dirty="0">
                <a:solidFill>
                  <a:schemeClr val="bg1"/>
                </a:solidFill>
                <a:highlight>
                  <a:srgbClr val="282C32"/>
                </a:highlight>
              </a:rPr>
              <a:t>https://</a:t>
            </a:r>
            <a:r>
              <a:rPr lang="en-GB" sz="1600" dirty="0" err="1">
                <a:solidFill>
                  <a:schemeClr val="bg1"/>
                </a:solidFill>
                <a:highlight>
                  <a:srgbClr val="282C32"/>
                </a:highlight>
              </a:rPr>
              <a:t>projects.wojtekmaj.pl</a:t>
            </a:r>
            <a:r>
              <a:rPr lang="en-GB" sz="1600" dirty="0">
                <a:solidFill>
                  <a:schemeClr val="bg1"/>
                </a:solidFill>
                <a:highlight>
                  <a:srgbClr val="282C32"/>
                </a:highlight>
              </a:rPr>
              <a:t>/react-lifecycle-methods-diagram/</a:t>
            </a:r>
          </a:p>
        </p:txBody>
      </p:sp>
    </p:spTree>
    <p:extLst>
      <p:ext uri="{BB962C8B-B14F-4D97-AF65-F5344CB8AC3E}">
        <p14:creationId xmlns:p14="http://schemas.microsoft.com/office/powerpoint/2010/main" val="411742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Subscribing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Events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F0DF4-F458-9A4D-B44D-6675797BE0F6}"/>
              </a:ext>
            </a:extLst>
          </p:cNvPr>
          <p:cNvSpPr txBox="1"/>
          <p:nvPr/>
        </p:nvSpPr>
        <p:spPr>
          <a:xfrm>
            <a:off x="1361473" y="1556792"/>
            <a:ext cx="9469053" cy="5300092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600" dirty="0">
              <a:solidFill>
                <a:srgbClr val="C5A5C5"/>
              </a:solidFill>
              <a:latin typeface="Menlo" panose="020B060903080402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HelloMessage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16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US" sz="1600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IProps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IState</a:t>
            </a:r>
            <a:r>
              <a:rPr lang="en-US" sz="1600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_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myRef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16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RefObject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HTMLDivElement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&gt;;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constructor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IProps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myRef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16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createRef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componentDidMount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!==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myRef</a:t>
            </a:r>
            <a:r>
              <a:rPr lang="en-US" sz="16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this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myRef</a:t>
            </a:r>
            <a:r>
              <a:rPr lang="en-US" sz="16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current.addEventListener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92D05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600" dirty="0" err="1">
                <a:solidFill>
                  <a:srgbClr val="92D05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dragenter</a:t>
            </a:r>
            <a:r>
              <a:rPr lang="en-US" sz="1600" dirty="0">
                <a:solidFill>
                  <a:srgbClr val="92D05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this.onDragEnter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componentWillUnmount</a:t>
            </a:r>
            <a:r>
              <a:rPr lang="en-US" sz="160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if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!==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myRef</a:t>
            </a:r>
            <a:r>
              <a:rPr lang="en-US" sz="16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this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myRef</a:t>
            </a:r>
            <a:r>
              <a:rPr lang="en-US" sz="16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current.removeEventListener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92D05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600" dirty="0" err="1">
                <a:solidFill>
                  <a:srgbClr val="92D05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dragenter</a:t>
            </a:r>
            <a:r>
              <a:rPr lang="en-US" sz="1600" dirty="0">
                <a:solidFill>
                  <a:srgbClr val="92D05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this.onDragEnter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onDragEnter</a:t>
            </a:r>
            <a:r>
              <a:rPr lang="en-US" sz="160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...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...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726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Functional</a:t>
            </a:r>
            <a:r>
              <a:rPr lang="de-DE" dirty="0"/>
              <a:t> </a:t>
            </a:r>
            <a:r>
              <a:rPr lang="de-DE" dirty="0" err="1"/>
              <a:t>Component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56ADD-88D4-CA4D-B8D3-5E9078C24EDE}"/>
              </a:ext>
            </a:extLst>
          </p:cNvPr>
          <p:cNvSpPr txBox="1"/>
          <p:nvPr/>
        </p:nvSpPr>
        <p:spPr>
          <a:xfrm>
            <a:off x="2261573" y="2357849"/>
            <a:ext cx="7668854" cy="3159383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IProps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name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string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HelloMessage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React.FC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IProps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= 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(props: </a:t>
            </a:r>
            <a:r>
              <a:rPr lang="en-US" sz="16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IProps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=&gt; 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Hello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sz="16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en-US" sz="16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!      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6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HelloMessage</a:t>
            </a:r>
            <a:r>
              <a:rPr lang="en-US" sz="1600" dirty="0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defaultProps</a:t>
            </a:r>
            <a:r>
              <a:rPr lang="en-US" sz="1600" dirty="0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GB" sz="1600" dirty="0">
                <a:solidFill>
                  <a:srgbClr val="98C379"/>
                </a:solidFill>
                <a:latin typeface="Fira Code" panose="020B0809050000020004" pitchFamily="49" charset="0"/>
              </a:rPr>
              <a:t>'Guest user'</a:t>
            </a:r>
            <a:endParaRPr lang="en-GB" sz="160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847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Functional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State (</a:t>
            </a:r>
            <a:r>
              <a:rPr lang="de-DE" dirty="0" err="1"/>
              <a:t>useState</a:t>
            </a:r>
            <a:r>
              <a:rPr lang="de-DE" dirty="0"/>
              <a:t> hook)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8C48E6-73FF-E24A-AADB-FF138500E9D8}"/>
              </a:ext>
            </a:extLst>
          </p:cNvPr>
          <p:cNvSpPr txBox="1"/>
          <p:nvPr/>
        </p:nvSpPr>
        <p:spPr>
          <a:xfrm>
            <a:off x="2261573" y="2357849"/>
            <a:ext cx="7668854" cy="2952327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sz="1600" dirty="0" err="1">
                <a:solidFill>
                  <a:srgbClr val="C678DD"/>
                </a:solidFill>
                <a:latin typeface="Fira Code" panose="020B0809050000020004" pitchFamily="49" charset="0"/>
              </a:rPr>
              <a:t>const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61AFEF"/>
                </a:solidFill>
                <a:latin typeface="Fira Code" panose="020B0809050000020004" pitchFamily="49" charset="0"/>
              </a:rPr>
              <a:t>Counter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: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 err="1">
                <a:solidFill>
                  <a:srgbClr val="98C379"/>
                </a:solidFill>
                <a:latin typeface="Fira Code" panose="020B0809050000020004" pitchFamily="49" charset="0"/>
              </a:rPr>
              <a:t>React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dirty="0" err="1">
                <a:solidFill>
                  <a:srgbClr val="E5C07B"/>
                </a:solidFill>
                <a:latin typeface="Fira Code" panose="020B0809050000020004" pitchFamily="49" charset="0"/>
              </a:rPr>
              <a:t>FC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=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(props) </a:t>
            </a:r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=&gt;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{</a:t>
            </a:r>
          </a:p>
          <a:p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  </a:t>
            </a:r>
            <a:r>
              <a:rPr lang="en-GB" sz="1600" dirty="0" err="1">
                <a:solidFill>
                  <a:srgbClr val="C678DD"/>
                </a:solidFill>
                <a:latin typeface="Fira Code" panose="020B0809050000020004" pitchFamily="49" charset="0"/>
              </a:rPr>
              <a:t>const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[</a:t>
            </a:r>
            <a:r>
              <a:rPr lang="en-GB" sz="1600" dirty="0">
                <a:solidFill>
                  <a:srgbClr val="D19A66"/>
                </a:solidFill>
                <a:latin typeface="Fira Code" panose="020B0809050000020004" pitchFamily="49" charset="0"/>
              </a:rPr>
              <a:t>counter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, </a:t>
            </a:r>
            <a:r>
              <a:rPr lang="en-GB" sz="1600" dirty="0" err="1">
                <a:solidFill>
                  <a:srgbClr val="D19A66"/>
                </a:solidFill>
                <a:latin typeface="Fira Code" panose="020B0809050000020004" pitchFamily="49" charset="0"/>
              </a:rPr>
              <a:t>setCounter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] 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=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React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dirty="0" err="1">
                <a:solidFill>
                  <a:srgbClr val="61AFEF"/>
                </a:solidFill>
                <a:latin typeface="Fira Code" panose="020B0809050000020004" pitchFamily="49" charset="0"/>
              </a:rPr>
              <a:t>useState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(</a:t>
            </a:r>
            <a:r>
              <a:rPr lang="en-GB" sz="1600" dirty="0">
                <a:solidFill>
                  <a:srgbClr val="D19A66"/>
                </a:solidFill>
                <a:latin typeface="Fira Code" panose="020B0809050000020004" pitchFamily="49" charset="0"/>
              </a:rPr>
              <a:t>0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);</a:t>
            </a:r>
          </a:p>
          <a:p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  return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( 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&lt;</a:t>
            </a:r>
            <a:r>
              <a:rPr lang="en-GB" sz="1600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&gt; 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  Counter: </a:t>
            </a:r>
            <a:r>
              <a:rPr lang="en-GB" sz="1600" dirty="0">
                <a:solidFill>
                  <a:srgbClr val="BE5046"/>
                </a:solidFill>
                <a:latin typeface="Fira Code" panose="020B0809050000020004" pitchFamily="49" charset="0"/>
              </a:rPr>
              <a:t>{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counter</a:t>
            </a:r>
            <a:r>
              <a:rPr lang="en-GB" sz="1600" dirty="0">
                <a:solidFill>
                  <a:srgbClr val="BE5046"/>
                </a:solidFill>
                <a:latin typeface="Fira Code" panose="020B0809050000020004" pitchFamily="49" charset="0"/>
              </a:rPr>
              <a:t>}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!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  &lt;</a:t>
            </a:r>
            <a:r>
              <a:rPr lang="en-GB" sz="1600" dirty="0">
                <a:solidFill>
                  <a:srgbClr val="E06C75"/>
                </a:solidFill>
                <a:latin typeface="Fira Code" panose="020B0809050000020004" pitchFamily="49" charset="0"/>
              </a:rPr>
              <a:t>button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 err="1">
                <a:solidFill>
                  <a:srgbClr val="D19A66"/>
                </a:solidFill>
                <a:latin typeface="Fira Code" panose="020B0809050000020004" pitchFamily="49" charset="0"/>
              </a:rPr>
              <a:t>onClick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={()</a:t>
            </a:r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=&gt;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{</a:t>
            </a:r>
          </a:p>
          <a:p>
            <a:r>
              <a:rPr lang="en-GB" sz="1600" dirty="0">
                <a:solidFill>
                  <a:srgbClr val="61AFEF"/>
                </a:solidFill>
                <a:latin typeface="Fira Code" panose="020B0809050000020004" pitchFamily="49" charset="0"/>
              </a:rPr>
              <a:t>        </a:t>
            </a:r>
            <a:r>
              <a:rPr lang="en-GB" sz="1600" dirty="0" err="1">
                <a:solidFill>
                  <a:srgbClr val="61AFEF"/>
                </a:solidFill>
                <a:latin typeface="Fira Code" panose="020B0809050000020004" pitchFamily="49" charset="0"/>
              </a:rPr>
              <a:t>setCounter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(counter + </a:t>
            </a:r>
            <a:r>
              <a:rPr lang="en-GB" sz="1600" dirty="0">
                <a:solidFill>
                  <a:srgbClr val="D19A66"/>
                </a:solidFill>
                <a:latin typeface="Fira Code" panose="020B0809050000020004" pitchFamily="49" charset="0"/>
              </a:rPr>
              <a:t>1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);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  }}&gt;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increaase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&lt;/</a:t>
            </a:r>
            <a:r>
              <a:rPr lang="en-GB" sz="1600" dirty="0">
                <a:solidFill>
                  <a:srgbClr val="E06C75"/>
                </a:solidFill>
                <a:latin typeface="Fira Code" panose="020B0809050000020004" pitchFamily="49" charset="0"/>
              </a:rPr>
              <a:t>button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&gt; 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&lt;/</a:t>
            </a:r>
            <a:r>
              <a:rPr lang="en-GB" sz="1600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&gt; 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);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2854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Functional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Lifecycle (</a:t>
            </a:r>
            <a:r>
              <a:rPr lang="de-DE" dirty="0" err="1"/>
              <a:t>useEffect</a:t>
            </a:r>
            <a:r>
              <a:rPr lang="de-DE" dirty="0"/>
              <a:t> hook)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C2C47-E700-B348-B3FB-CE35C8AC37B8}"/>
              </a:ext>
            </a:extLst>
          </p:cNvPr>
          <p:cNvSpPr txBox="1"/>
          <p:nvPr/>
        </p:nvSpPr>
        <p:spPr>
          <a:xfrm>
            <a:off x="1577498" y="1844824"/>
            <a:ext cx="9037004" cy="4896544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sz="1600" spc="-150" dirty="0" err="1">
                <a:solidFill>
                  <a:srgbClr val="C678DD"/>
                </a:solidFill>
                <a:latin typeface="Fira Code" panose="020B0809050000020004" pitchFamily="49" charset="0"/>
              </a:rPr>
              <a:t>const</a:t>
            </a:r>
            <a:r>
              <a:rPr lang="en-GB" sz="1600" spc="-15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spc="-150" dirty="0">
                <a:solidFill>
                  <a:srgbClr val="61AFEF"/>
                </a:solidFill>
                <a:latin typeface="Fira Code" panose="020B0809050000020004" pitchFamily="49" charset="0"/>
              </a:rPr>
              <a:t>Subscription</a:t>
            </a:r>
            <a:r>
              <a:rPr lang="en-GB" sz="1600" spc="-150" dirty="0">
                <a:solidFill>
                  <a:srgbClr val="56B6C2"/>
                </a:solidFill>
                <a:latin typeface="Fira Code" panose="020B0809050000020004" pitchFamily="49" charset="0"/>
              </a:rPr>
              <a:t>:</a:t>
            </a:r>
            <a:r>
              <a:rPr lang="en-GB" sz="1600" spc="-15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spc="-150" dirty="0" err="1">
                <a:solidFill>
                  <a:srgbClr val="98C379"/>
                </a:solidFill>
                <a:latin typeface="Fira Code" panose="020B0809050000020004" pitchFamily="49" charset="0"/>
              </a:rPr>
              <a:t>React</a:t>
            </a:r>
            <a:r>
              <a:rPr lang="en-GB" sz="1600" spc="-15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spc="-150" dirty="0" err="1">
                <a:solidFill>
                  <a:srgbClr val="E5C07B"/>
                </a:solidFill>
                <a:latin typeface="Fira Code" panose="020B0809050000020004" pitchFamily="49" charset="0"/>
              </a:rPr>
              <a:t>FC</a:t>
            </a:r>
            <a:r>
              <a:rPr lang="en-GB" sz="1600" spc="-15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spc="-150" dirty="0">
                <a:solidFill>
                  <a:srgbClr val="56B6C2"/>
                </a:solidFill>
                <a:latin typeface="Fira Code" panose="020B0809050000020004" pitchFamily="49" charset="0"/>
              </a:rPr>
              <a:t>=</a:t>
            </a:r>
            <a:r>
              <a:rPr lang="en-GB" sz="1600" spc="-150" dirty="0">
                <a:solidFill>
                  <a:srgbClr val="ABB2BF"/>
                </a:solidFill>
                <a:latin typeface="Fira Code" panose="020B0809050000020004" pitchFamily="49" charset="0"/>
              </a:rPr>
              <a:t> (props) </a:t>
            </a:r>
            <a:r>
              <a:rPr lang="en-GB" sz="1600" spc="-150" dirty="0">
                <a:solidFill>
                  <a:srgbClr val="C678DD"/>
                </a:solidFill>
                <a:latin typeface="Fira Code" panose="020B0809050000020004" pitchFamily="49" charset="0"/>
              </a:rPr>
              <a:t>=&gt;</a:t>
            </a:r>
            <a:r>
              <a:rPr lang="en-GB" sz="1600" spc="-150" dirty="0">
                <a:solidFill>
                  <a:srgbClr val="ABB2BF"/>
                </a:solidFill>
                <a:latin typeface="Fira Code" panose="020B0809050000020004" pitchFamily="49" charset="0"/>
              </a:rPr>
              <a:t> {</a:t>
            </a:r>
          </a:p>
          <a:p>
            <a:endParaRPr lang="en-GB" sz="1600" spc="-150" dirty="0">
              <a:solidFill>
                <a:srgbClr val="C678DD"/>
              </a:solidFill>
              <a:latin typeface="Fira Code" panose="020B08090500000200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spc="-150" dirty="0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GB" sz="1600" spc="-150" dirty="0">
                <a:solidFill>
                  <a:srgbClr val="98C379"/>
                </a:solidFill>
                <a:latin typeface="Fira Code" panose="020B0809050000020004" pitchFamily="49" charset="0"/>
              </a:rPr>
              <a:t>React</a:t>
            </a:r>
            <a:r>
              <a:rPr lang="en-GB" sz="1600" spc="-150" dirty="0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US" sz="1600" spc="-150" dirty="0" err="1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useEffect</a:t>
            </a:r>
            <a:r>
              <a:rPr lang="en-US" sz="1600" spc="-15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</a:t>
            </a:r>
            <a:endParaRPr lang="en-DE" sz="1600" spc="-1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600" spc="-15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US" sz="1600" spc="-15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()</a:t>
            </a:r>
            <a:r>
              <a:rPr lang="en-US" sz="1600" spc="-15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US" sz="1600" spc="-150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=&gt;</a:t>
            </a:r>
            <a:r>
              <a:rPr lang="en-US" sz="1600" spc="-15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US" sz="1600" spc="-15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{</a:t>
            </a:r>
            <a:endParaRPr lang="en-DE" sz="1600" spc="-1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600" spc="-15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  </a:t>
            </a:r>
            <a:r>
              <a:rPr lang="en-US" sz="1600" spc="-150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const</a:t>
            </a:r>
            <a:r>
              <a:rPr lang="en-US" sz="1600" spc="-15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US" sz="1600" spc="-150" dirty="0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subscription</a:t>
            </a:r>
            <a:r>
              <a:rPr lang="en-US" sz="1600" spc="-15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US" sz="1600" spc="-150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=</a:t>
            </a:r>
            <a:r>
              <a:rPr lang="en-US" sz="1600" spc="-15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US" sz="1600" spc="-15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props</a:t>
            </a:r>
            <a:r>
              <a:rPr lang="en-US" sz="1600" spc="-15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.</a:t>
            </a:r>
            <a:r>
              <a:rPr lang="en-US" sz="1600" spc="-15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source</a:t>
            </a:r>
            <a:r>
              <a:rPr lang="en-US" sz="1600" spc="-15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.</a:t>
            </a:r>
            <a:r>
              <a:rPr lang="en-US" sz="1600" spc="-150" dirty="0" err="1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subscribe</a:t>
            </a:r>
            <a:r>
              <a:rPr lang="en-US" sz="1600" spc="-15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();</a:t>
            </a:r>
            <a:endParaRPr lang="en-DE" sz="1600" spc="-1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600" spc="-15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  </a:t>
            </a:r>
            <a:r>
              <a:rPr lang="en-US" sz="1600" spc="-150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return</a:t>
            </a:r>
            <a:r>
              <a:rPr lang="en-US" sz="1600" spc="-15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US" sz="1600" spc="-15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()</a:t>
            </a:r>
            <a:r>
              <a:rPr lang="en-US" sz="1600" spc="-15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US" sz="1600" spc="-150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=&gt;</a:t>
            </a:r>
            <a:r>
              <a:rPr lang="en-US" sz="1600" spc="-15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US" sz="1600" spc="-15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{</a:t>
            </a:r>
            <a:endParaRPr lang="en-DE" sz="1600" spc="-1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600" spc="-15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600" spc="-15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subscription</a:t>
            </a:r>
            <a:r>
              <a:rPr lang="en-US" sz="1600" spc="-15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.</a:t>
            </a:r>
            <a:r>
              <a:rPr lang="en-US" sz="1600" spc="-150" dirty="0" err="1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unsubscribe</a:t>
            </a:r>
            <a:r>
              <a:rPr lang="en-US" sz="1600" spc="-15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();</a:t>
            </a:r>
            <a:endParaRPr lang="en-DE" sz="1600" spc="-1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600" spc="-15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  </a:t>
            </a:r>
            <a:r>
              <a:rPr lang="en-US" sz="1600" spc="-15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};</a:t>
            </a:r>
            <a:endParaRPr lang="en-DE" sz="1600" spc="-1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spc="-15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US" sz="1600" spc="-15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}</a:t>
            </a:r>
            <a:r>
              <a:rPr lang="en-DE" sz="1600" spc="-150" dirty="0">
                <a:solidFill>
                  <a:srgbClr val="ABB2BF"/>
                </a:solidFill>
                <a:latin typeface="Fira Code" panose="020B0809050000020004" pitchFamily="49" charset="0"/>
              </a:rPr>
              <a:t>,</a:t>
            </a:r>
          </a:p>
          <a:p>
            <a:r>
              <a:rPr lang="en-DE" sz="1600" spc="-150" dirty="0">
                <a:solidFill>
                  <a:srgbClr val="ABB2BF"/>
                </a:solidFill>
                <a:latin typeface="Fira Code" panose="020B0809050000020004" pitchFamily="49" charset="0"/>
              </a:rPr>
              <a:t>   [] </a:t>
            </a:r>
            <a:r>
              <a:rPr lang="en-GB" sz="1600" i="1" spc="-150" dirty="0">
                <a:solidFill>
                  <a:srgbClr val="5C6370"/>
                </a:solidFill>
                <a:latin typeface="Fira Code" panose="020B0809050000020004" pitchFamily="49" charset="0"/>
              </a:rPr>
              <a:t>// list of dependencies </a:t>
            </a:r>
            <a:endParaRPr lang="en-GB" sz="1600" spc="-15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GB" sz="1600" i="1" spc="-150" dirty="0">
                <a:solidFill>
                  <a:srgbClr val="5C6370"/>
                </a:solidFill>
                <a:latin typeface="Fira Code" panose="020B0809050000020004" pitchFamily="49" charset="0"/>
              </a:rPr>
              <a:t>      // if not present - runs at every render</a:t>
            </a:r>
            <a:endParaRPr lang="en-GB" sz="1600" spc="-15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GB" sz="1600" i="1" spc="-150" dirty="0">
                <a:solidFill>
                  <a:srgbClr val="5C6370"/>
                </a:solidFill>
                <a:latin typeface="Fira Code" panose="020B0809050000020004" pitchFamily="49" charset="0"/>
              </a:rPr>
              <a:t>      // if present but empty - run only once at the first render</a:t>
            </a:r>
            <a:endParaRPr lang="en-GB" sz="1600" spc="-15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GB" sz="1600" i="1" spc="-150" dirty="0">
                <a:solidFill>
                  <a:srgbClr val="5C6370"/>
                </a:solidFill>
                <a:latin typeface="Fira Code" panose="020B0809050000020004" pitchFamily="49" charset="0"/>
              </a:rPr>
              <a:t>      // if present and dependencies listed - executes when any dependency changes</a:t>
            </a:r>
            <a:endParaRPr lang="en-GB" sz="1600" spc="-15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endParaRPr lang="en-DE" sz="1600" spc="-1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600" spc="-15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);</a:t>
            </a:r>
            <a:endParaRPr lang="en-DE" sz="1600" spc="-1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de-DE" sz="1600" spc="-1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DE" sz="1600" spc="-1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GB" sz="1600" spc="-150" dirty="0">
                <a:solidFill>
                  <a:srgbClr val="C678DD"/>
                </a:solidFill>
                <a:latin typeface="Fira Code" panose="020B0809050000020004" pitchFamily="49" charset="0"/>
              </a:rPr>
              <a:t>  return</a:t>
            </a:r>
            <a:r>
              <a:rPr lang="en-GB" sz="1600" spc="-150" dirty="0">
                <a:solidFill>
                  <a:srgbClr val="ABB2BF"/>
                </a:solidFill>
                <a:latin typeface="Fira Code" panose="020B0809050000020004" pitchFamily="49" charset="0"/>
              </a:rPr>
              <a:t> ( </a:t>
            </a:r>
          </a:p>
          <a:p>
            <a:r>
              <a:rPr lang="en-GB" sz="1600" spc="-150" dirty="0">
                <a:solidFill>
                  <a:srgbClr val="ABB2BF"/>
                </a:solidFill>
                <a:latin typeface="Fira Code" panose="020B0809050000020004" pitchFamily="49" charset="0"/>
              </a:rPr>
              <a:t>    &lt;</a:t>
            </a:r>
            <a:r>
              <a:rPr lang="en-GB" sz="1600" spc="-150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sz="1600" spc="-150" dirty="0">
                <a:solidFill>
                  <a:srgbClr val="ABB2BF"/>
                </a:solidFill>
                <a:latin typeface="Fira Code" panose="020B0809050000020004" pitchFamily="49" charset="0"/>
              </a:rPr>
              <a:t>&gt; </a:t>
            </a:r>
          </a:p>
          <a:p>
            <a:r>
              <a:rPr lang="en-GB" sz="1600" spc="-150" dirty="0">
                <a:solidFill>
                  <a:srgbClr val="ABB2BF"/>
                </a:solidFill>
                <a:latin typeface="Fira Code" panose="020B0809050000020004" pitchFamily="49" charset="0"/>
              </a:rPr>
              <a:t>      Hi!</a:t>
            </a:r>
          </a:p>
          <a:p>
            <a:r>
              <a:rPr lang="en-GB" sz="1600" spc="-150" dirty="0">
                <a:solidFill>
                  <a:srgbClr val="ABB2BF"/>
                </a:solidFill>
                <a:latin typeface="Fira Code" panose="020B0809050000020004" pitchFamily="49" charset="0"/>
              </a:rPr>
              <a:t>    &lt;/</a:t>
            </a:r>
            <a:r>
              <a:rPr lang="en-GB" sz="1600" spc="-150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sz="1600" spc="-150" dirty="0">
                <a:solidFill>
                  <a:srgbClr val="ABB2BF"/>
                </a:solidFill>
                <a:latin typeface="Fira Code" panose="020B0809050000020004" pitchFamily="49" charset="0"/>
              </a:rPr>
              <a:t>&gt; </a:t>
            </a:r>
          </a:p>
          <a:p>
            <a:r>
              <a:rPr lang="en-GB" sz="1600" spc="-150" dirty="0">
                <a:solidFill>
                  <a:srgbClr val="ABB2BF"/>
                </a:solidFill>
                <a:latin typeface="Fira Code" panose="020B0809050000020004" pitchFamily="49" charset="0"/>
              </a:rPr>
              <a:t>  );</a:t>
            </a:r>
          </a:p>
          <a:p>
            <a:r>
              <a:rPr lang="en-GB" sz="1600" spc="-150" dirty="0">
                <a:solidFill>
                  <a:srgbClr val="ABB2BF"/>
                </a:solidFill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7198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Hooks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CD125A24-DD7E-984C-A23C-EDE1D2D75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983911"/>
              </p:ext>
            </p:extLst>
          </p:nvPr>
        </p:nvGraphicFramePr>
        <p:xfrm>
          <a:off x="839416" y="2708920"/>
          <a:ext cx="108012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29">
                  <a:extLst>
                    <a:ext uri="{9D8B030D-6E8A-4147-A177-3AD203B41FA5}">
                      <a16:colId xmlns:a16="http://schemas.microsoft.com/office/drawing/2014/main" val="703259332"/>
                    </a:ext>
                  </a:extLst>
                </a:gridCol>
                <a:gridCol w="9258171">
                  <a:extLst>
                    <a:ext uri="{9D8B030D-6E8A-4147-A177-3AD203B41FA5}">
                      <a16:colId xmlns:a16="http://schemas.microsoft.com/office/drawing/2014/main" val="3889091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useState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Allows you to store state in function components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8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useEffect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Allows you to perform side effects in function components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51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useMemo</a:t>
                      </a:r>
                      <a:endParaRPr lang="en-GB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Memorizes some expensive to recompute values and recomputes when any dependency changes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0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useRef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Returns a mutable ref object to access the DOM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30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useContext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current context value for that context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9631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and more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418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Custom hook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Write your own hook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64611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45856DC-5D57-8744-9DB9-3E91405E6E44}"/>
              </a:ext>
            </a:extLst>
          </p:cNvPr>
          <p:cNvSpPr txBox="1"/>
          <p:nvPr/>
        </p:nvSpPr>
        <p:spPr>
          <a:xfrm>
            <a:off x="863576" y="6390000"/>
            <a:ext cx="4104456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react.dev</a:t>
            </a:r>
            <a:r>
              <a:rPr lang="en-US" sz="1600" dirty="0"/>
              <a:t>/reference/react</a:t>
            </a:r>
          </a:p>
        </p:txBody>
      </p:sp>
    </p:spTree>
    <p:extLst>
      <p:ext uri="{BB962C8B-B14F-4D97-AF65-F5344CB8AC3E}">
        <p14:creationId xmlns:p14="http://schemas.microsoft.com/office/powerpoint/2010/main" val="338531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Refs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62361-48B7-C648-B487-1C2C7A1ECE93}"/>
              </a:ext>
            </a:extLst>
          </p:cNvPr>
          <p:cNvSpPr txBox="1"/>
          <p:nvPr/>
        </p:nvSpPr>
        <p:spPr>
          <a:xfrm>
            <a:off x="0" y="1484784"/>
            <a:ext cx="6120680" cy="5373216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HelloMessage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16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_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myRef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16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RefObject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HTMLDivElement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&gt;;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constructor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IProps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myRef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16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createRef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componentDidMount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!==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myRef</a:t>
            </a:r>
            <a:r>
              <a:rPr lang="en-US" sz="16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600" dirty="0">
                <a:solidFill>
                  <a:srgbClr val="00B05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Do something with the native node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 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ref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6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myRef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}&gt;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Hello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sz="16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6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en-US" sz="16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 !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6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27A989-56BF-F242-B89D-D3E9B371A6A0}"/>
              </a:ext>
            </a:extLst>
          </p:cNvPr>
          <p:cNvSpPr txBox="1"/>
          <p:nvPr/>
        </p:nvSpPr>
        <p:spPr>
          <a:xfrm>
            <a:off x="6128692" y="1484784"/>
            <a:ext cx="6120680" cy="5373216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sz="1600" dirty="0" err="1">
                <a:solidFill>
                  <a:srgbClr val="C678DD"/>
                </a:solidFill>
                <a:latin typeface="Fira Code" panose="020B0809050000020004" pitchFamily="49" charset="0"/>
              </a:rPr>
              <a:t>const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 err="1">
                <a:solidFill>
                  <a:srgbClr val="61AFEF"/>
                </a:solidFill>
                <a:latin typeface="Fira Code" panose="020B0809050000020004" pitchFamily="49" charset="0"/>
              </a:rPr>
              <a:t>HelloMessage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: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 err="1">
                <a:solidFill>
                  <a:srgbClr val="98C379"/>
                </a:solidFill>
                <a:latin typeface="Fira Code" panose="020B0809050000020004" pitchFamily="49" charset="0"/>
              </a:rPr>
              <a:t>React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dirty="0" err="1">
                <a:solidFill>
                  <a:srgbClr val="E5C07B"/>
                </a:solidFill>
                <a:latin typeface="Fira Code" panose="020B0809050000020004" pitchFamily="49" charset="0"/>
              </a:rPr>
              <a:t>FC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=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(props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: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any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) </a:t>
            </a:r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=&gt;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{</a:t>
            </a:r>
          </a:p>
          <a:p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  </a:t>
            </a:r>
            <a:r>
              <a:rPr lang="en-GB" sz="1600" dirty="0" err="1">
                <a:solidFill>
                  <a:srgbClr val="C678DD"/>
                </a:solidFill>
                <a:latin typeface="Fira Code" panose="020B0809050000020004" pitchFamily="49" charset="0"/>
              </a:rPr>
              <a:t>const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D19A66"/>
                </a:solidFill>
                <a:latin typeface="Fira Code" panose="020B0809050000020004" pitchFamily="49" charset="0"/>
              </a:rPr>
              <a:t>ref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=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React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dirty="0" err="1">
                <a:solidFill>
                  <a:srgbClr val="61AFEF"/>
                </a:solidFill>
                <a:latin typeface="Fira Code" panose="020B0809050000020004" pitchFamily="49" charset="0"/>
              </a:rPr>
              <a:t>useRef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&lt;</a:t>
            </a:r>
            <a:r>
              <a:rPr lang="en-GB" sz="1600" dirty="0" err="1">
                <a:solidFill>
                  <a:srgbClr val="E5C07B"/>
                </a:solidFill>
                <a:latin typeface="Fira Code" panose="020B0809050000020004" pitchFamily="49" charset="0"/>
              </a:rPr>
              <a:t>HTMLDivElement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&gt;(</a:t>
            </a:r>
            <a:r>
              <a:rPr lang="en-GB" sz="1600" dirty="0">
                <a:solidFill>
                  <a:srgbClr val="D19A66"/>
                </a:solidFill>
                <a:latin typeface="Fira Code" panose="020B0809050000020004" pitchFamily="49" charset="0"/>
              </a:rPr>
              <a:t>null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);</a:t>
            </a:r>
          </a:p>
          <a:p>
            <a:r>
              <a:rPr lang="en-GB" sz="1600" dirty="0">
                <a:solidFill>
                  <a:srgbClr val="E06C75"/>
                </a:solidFill>
                <a:latin typeface="Fira Code" panose="020B0809050000020004" pitchFamily="49" charset="0"/>
              </a:rPr>
              <a:t>  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React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dirty="0" err="1">
                <a:solidFill>
                  <a:srgbClr val="61AFEF"/>
                </a:solidFill>
                <a:latin typeface="Fira Code" panose="020B0809050000020004" pitchFamily="49" charset="0"/>
              </a:rPr>
              <a:t>useEffect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(() </a:t>
            </a:r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=&gt;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{</a:t>
            </a:r>
          </a:p>
          <a:p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    if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(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ref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current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) {</a:t>
            </a:r>
          </a:p>
          <a:p>
            <a:r>
              <a:rPr lang="en-GB" sz="1600" i="1" dirty="0">
                <a:solidFill>
                  <a:srgbClr val="5C6370"/>
                </a:solidFill>
                <a:latin typeface="Fira Code" panose="020B0809050000020004" pitchFamily="49" charset="0"/>
              </a:rPr>
              <a:t>      </a:t>
            </a:r>
            <a:r>
              <a:rPr lang="en-US" sz="1600" dirty="0">
                <a:solidFill>
                  <a:srgbClr val="00B05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Do something with the native node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}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});</a:t>
            </a:r>
          </a:p>
          <a:p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  return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(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&lt;</a:t>
            </a:r>
            <a:r>
              <a:rPr lang="en-GB" sz="1600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D19A66"/>
                </a:solidFill>
                <a:latin typeface="Fira Code" panose="020B0809050000020004" pitchFamily="49" charset="0"/>
              </a:rPr>
              <a:t>ref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={ref}&gt;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  Hello {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props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name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}!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&lt;/</a:t>
            </a:r>
            <a:r>
              <a:rPr lang="en-GB" sz="1600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&gt;;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694736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React.Fragment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CEF86-B094-014C-B20E-3AD730650C10}"/>
              </a:ext>
            </a:extLst>
          </p:cNvPr>
          <p:cNvSpPr txBox="1"/>
          <p:nvPr/>
        </p:nvSpPr>
        <p:spPr>
          <a:xfrm>
            <a:off x="2708343" y="1556792"/>
            <a:ext cx="6775313" cy="5112568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dirty="0" err="1">
                <a:solidFill>
                  <a:srgbClr val="C678DD"/>
                </a:solidFill>
                <a:latin typeface="Fira Code" panose="020B0809050000020004" pitchFamily="49" charset="0"/>
              </a:rPr>
              <a:t>const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dirty="0">
                <a:solidFill>
                  <a:srgbClr val="61AFEF"/>
                </a:solidFill>
                <a:latin typeface="Fira Code" panose="020B0809050000020004" pitchFamily="49" charset="0"/>
              </a:rPr>
              <a:t>List</a:t>
            </a:r>
            <a:r>
              <a:rPr lang="en-GB" dirty="0">
                <a:solidFill>
                  <a:srgbClr val="56B6C2"/>
                </a:solidFill>
                <a:latin typeface="Fira Code" panose="020B0809050000020004" pitchFamily="49" charset="0"/>
              </a:rPr>
              <a:t>: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dirty="0" err="1">
                <a:solidFill>
                  <a:srgbClr val="98C379"/>
                </a:solidFill>
                <a:latin typeface="Fira Code" panose="020B0809050000020004" pitchFamily="49" charset="0"/>
              </a:rPr>
              <a:t>React</a:t>
            </a:r>
            <a:r>
              <a:rPr lang="en-GB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dirty="0" err="1">
                <a:solidFill>
                  <a:srgbClr val="E5C07B"/>
                </a:solidFill>
                <a:latin typeface="Fira Code" panose="020B0809050000020004" pitchFamily="49" charset="0"/>
              </a:rPr>
              <a:t>FC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dirty="0">
                <a:solidFill>
                  <a:srgbClr val="56B6C2"/>
                </a:solidFill>
                <a:latin typeface="Fira Code" panose="020B0809050000020004" pitchFamily="49" charset="0"/>
              </a:rPr>
              <a:t>=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(props</a:t>
            </a:r>
            <a:r>
              <a:rPr lang="en-GB" dirty="0">
                <a:solidFill>
                  <a:srgbClr val="56B6C2"/>
                </a:solidFill>
                <a:latin typeface="Fira Code" panose="020B0809050000020004" pitchFamily="49" charset="0"/>
              </a:rPr>
              <a:t>: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dirty="0">
                <a:solidFill>
                  <a:srgbClr val="56B6C2"/>
                </a:solidFill>
                <a:latin typeface="Fira Code" panose="020B0809050000020004" pitchFamily="49" charset="0"/>
              </a:rPr>
              <a:t>any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) </a:t>
            </a:r>
            <a:r>
              <a:rPr lang="en-GB" dirty="0">
                <a:solidFill>
                  <a:srgbClr val="C678DD"/>
                </a:solidFill>
                <a:latin typeface="Fira Code" panose="020B0809050000020004" pitchFamily="49" charset="0"/>
              </a:rPr>
              <a:t>=&gt;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{</a:t>
            </a:r>
          </a:p>
          <a:p>
            <a:r>
              <a:rPr lang="en-GB" dirty="0">
                <a:solidFill>
                  <a:srgbClr val="C678DD"/>
                </a:solidFill>
                <a:latin typeface="Fira Code" panose="020B0809050000020004" pitchFamily="49" charset="0"/>
              </a:rPr>
              <a:t>  return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(</a:t>
            </a:r>
          </a:p>
          <a:p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   &lt;</a:t>
            </a:r>
            <a:r>
              <a:rPr lang="en-GB" dirty="0" err="1">
                <a:solidFill>
                  <a:srgbClr val="E5C07B"/>
                </a:solidFill>
                <a:latin typeface="Fira Code" panose="020B0809050000020004" pitchFamily="49" charset="0"/>
              </a:rPr>
              <a:t>React.Fragment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     &lt;</a:t>
            </a:r>
            <a:r>
              <a:rPr lang="en-GB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&gt;one&lt;/</a:t>
            </a:r>
            <a:r>
              <a:rPr lang="en-GB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     &lt;</a:t>
            </a:r>
            <a:r>
              <a:rPr lang="en-GB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&gt;two&lt;/</a:t>
            </a:r>
            <a:r>
              <a:rPr lang="en-GB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   &lt;/</a:t>
            </a:r>
            <a:r>
              <a:rPr lang="en-GB" dirty="0" err="1">
                <a:solidFill>
                  <a:srgbClr val="E5C07B"/>
                </a:solidFill>
                <a:latin typeface="Fira Code" panose="020B0809050000020004" pitchFamily="49" charset="0"/>
              </a:rPr>
              <a:t>React.Fragment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 );</a:t>
            </a:r>
          </a:p>
          <a:p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};</a:t>
            </a:r>
          </a:p>
          <a:p>
            <a:endParaRPr lang="en-GB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GB" dirty="0" err="1">
                <a:solidFill>
                  <a:srgbClr val="C678DD"/>
                </a:solidFill>
                <a:latin typeface="Fira Code" panose="020B0809050000020004" pitchFamily="49" charset="0"/>
              </a:rPr>
              <a:t>const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dirty="0">
                <a:solidFill>
                  <a:srgbClr val="61AFEF"/>
                </a:solidFill>
                <a:latin typeface="Fira Code" panose="020B0809050000020004" pitchFamily="49" charset="0"/>
              </a:rPr>
              <a:t>List</a:t>
            </a:r>
            <a:r>
              <a:rPr lang="en-GB" dirty="0">
                <a:solidFill>
                  <a:srgbClr val="56B6C2"/>
                </a:solidFill>
                <a:latin typeface="Fira Code" panose="020B0809050000020004" pitchFamily="49" charset="0"/>
              </a:rPr>
              <a:t>: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dirty="0" err="1">
                <a:solidFill>
                  <a:srgbClr val="98C379"/>
                </a:solidFill>
                <a:latin typeface="Fira Code" panose="020B0809050000020004" pitchFamily="49" charset="0"/>
              </a:rPr>
              <a:t>React</a:t>
            </a:r>
            <a:r>
              <a:rPr lang="en-GB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dirty="0" err="1">
                <a:solidFill>
                  <a:srgbClr val="E5C07B"/>
                </a:solidFill>
                <a:latin typeface="Fira Code" panose="020B0809050000020004" pitchFamily="49" charset="0"/>
              </a:rPr>
              <a:t>FC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dirty="0">
                <a:solidFill>
                  <a:srgbClr val="56B6C2"/>
                </a:solidFill>
                <a:latin typeface="Fira Code" panose="020B0809050000020004" pitchFamily="49" charset="0"/>
              </a:rPr>
              <a:t>=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(props</a:t>
            </a:r>
            <a:r>
              <a:rPr lang="en-GB" dirty="0">
                <a:solidFill>
                  <a:srgbClr val="56B6C2"/>
                </a:solidFill>
                <a:latin typeface="Fira Code" panose="020B0809050000020004" pitchFamily="49" charset="0"/>
              </a:rPr>
              <a:t>: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dirty="0">
                <a:solidFill>
                  <a:srgbClr val="56B6C2"/>
                </a:solidFill>
                <a:latin typeface="Fira Code" panose="020B0809050000020004" pitchFamily="49" charset="0"/>
              </a:rPr>
              <a:t>any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) </a:t>
            </a:r>
            <a:r>
              <a:rPr lang="en-GB" dirty="0">
                <a:solidFill>
                  <a:srgbClr val="C678DD"/>
                </a:solidFill>
                <a:latin typeface="Fira Code" panose="020B0809050000020004" pitchFamily="49" charset="0"/>
              </a:rPr>
              <a:t>=&gt;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{</a:t>
            </a:r>
          </a:p>
          <a:p>
            <a:r>
              <a:rPr lang="en-GB" dirty="0">
                <a:solidFill>
                  <a:srgbClr val="C678DD"/>
                </a:solidFill>
                <a:latin typeface="Fira Code" panose="020B0809050000020004" pitchFamily="49" charset="0"/>
              </a:rPr>
              <a:t>  return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(</a:t>
            </a:r>
          </a:p>
          <a:p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   &lt;&gt;</a:t>
            </a:r>
          </a:p>
          <a:p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     &lt;</a:t>
            </a:r>
            <a:r>
              <a:rPr lang="en-GB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&gt;one&lt;/</a:t>
            </a:r>
            <a:r>
              <a:rPr lang="en-GB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     &lt;</a:t>
            </a:r>
            <a:r>
              <a:rPr lang="en-GB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&gt;two&lt;/</a:t>
            </a:r>
            <a:r>
              <a:rPr lang="en-GB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   &lt;/&gt;</a:t>
            </a:r>
          </a:p>
          <a:p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 );</a:t>
            </a:r>
          </a:p>
          <a:p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};</a:t>
            </a:r>
          </a:p>
          <a:p>
            <a:endParaRPr lang="en-GB" dirty="0">
              <a:solidFill>
                <a:srgbClr val="ABB2BF"/>
              </a:solidFill>
              <a:latin typeface="Fira Code" panose="020B08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97E974-719F-F944-A2EA-31B7337BC956}"/>
              </a:ext>
            </a:extLst>
          </p:cNvPr>
          <p:cNvSpPr txBox="1"/>
          <p:nvPr/>
        </p:nvSpPr>
        <p:spPr>
          <a:xfrm>
            <a:off x="8711299" y="1197048"/>
            <a:ext cx="3481064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Component must return a single element</a:t>
            </a:r>
          </a:p>
        </p:txBody>
      </p:sp>
    </p:spTree>
    <p:extLst>
      <p:ext uri="{BB962C8B-B14F-4D97-AF65-F5344CB8AC3E}">
        <p14:creationId xmlns:p14="http://schemas.microsoft.com/office/powerpoint/2010/main" val="4198209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React Bootcamp Overview</a:t>
            </a:r>
          </a:p>
          <a:p>
            <a:pPr lvl="1"/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488995" y="2132856"/>
            <a:ext cx="3348372" cy="3744416"/>
          </a:xfrm>
          <a:prstGeom prst="rect">
            <a:avLst/>
          </a:prstGeom>
          <a:noFill/>
        </p:spPr>
        <p:txBody>
          <a:bodyPr wrap="square" lIns="0" tIns="0" rIns="0" bIns="0" numCol="1" rtlCol="0">
            <a:noAutofit/>
          </a:bodyPr>
          <a:lstStyle/>
          <a:p>
            <a:pPr>
              <a:buSzPct val="100000"/>
            </a:pPr>
            <a:r>
              <a:rPr lang="de-DE" b="1" dirty="0"/>
              <a:t>Day 1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Introduction</a:t>
            </a:r>
            <a:r>
              <a:rPr lang="de-DE" dirty="0"/>
              <a:t> Round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Setup Environment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Typescript</a:t>
            </a:r>
            <a:r>
              <a:rPr lang="de-DE" dirty="0"/>
              <a:t> Refresher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Ecosystem</a:t>
            </a: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First </a:t>
            </a:r>
            <a:r>
              <a:rPr lang="de-DE" dirty="0" err="1"/>
              <a:t>look</a:t>
            </a:r>
            <a:r>
              <a:rPr lang="de-DE" dirty="0"/>
              <a:t> at *.</a:t>
            </a:r>
            <a:r>
              <a:rPr lang="de-DE" dirty="0" err="1"/>
              <a:t>jsx</a:t>
            </a:r>
            <a:r>
              <a:rPr lang="de-DE" dirty="0"/>
              <a:t> &amp; *.</a:t>
            </a:r>
            <a:r>
              <a:rPr lang="de-DE" dirty="0" err="1"/>
              <a:t>tsx</a:t>
            </a: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Set </a:t>
            </a:r>
            <a:r>
              <a:rPr lang="de-DE" dirty="0" err="1"/>
              <a:t>up</a:t>
            </a:r>
            <a:r>
              <a:rPr lang="de-DE" dirty="0"/>
              <a:t> a </a:t>
            </a:r>
            <a:r>
              <a:rPr lang="de-DE" dirty="0" err="1"/>
              <a:t>Typescript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 App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Types</a:t>
            </a: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State-Driven UI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Lyfecycle</a:t>
            </a: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Theme</a:t>
            </a:r>
            <a:r>
              <a:rPr lang="de-DE" dirty="0"/>
              <a:t> &amp; Styling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Material-UI</a:t>
            </a:r>
          </a:p>
        </p:txBody>
      </p:sp>
      <p:sp>
        <p:nvSpPr>
          <p:cNvPr id="2" name="Textfeld 3">
            <a:extLst>
              <a:ext uri="{FF2B5EF4-FFF2-40B4-BE49-F238E27FC236}">
                <a16:creationId xmlns:a16="http://schemas.microsoft.com/office/drawing/2014/main" id="{DA1B2E41-A473-23DB-34C1-5C8E68D43C15}"/>
              </a:ext>
            </a:extLst>
          </p:cNvPr>
          <p:cNvSpPr txBox="1"/>
          <p:nvPr/>
        </p:nvSpPr>
        <p:spPr>
          <a:xfrm>
            <a:off x="4421814" y="2132856"/>
            <a:ext cx="3348372" cy="3744416"/>
          </a:xfrm>
          <a:prstGeom prst="rect">
            <a:avLst/>
          </a:prstGeom>
          <a:noFill/>
        </p:spPr>
        <p:txBody>
          <a:bodyPr wrap="square" lIns="0" tIns="0" rIns="0" bIns="0" numCol="1" rtlCol="0">
            <a:noAutofit/>
          </a:bodyPr>
          <a:lstStyle/>
          <a:p>
            <a:pPr>
              <a:buSzPct val="100000"/>
            </a:pPr>
            <a:r>
              <a:rPr lang="de-DE" b="1" dirty="0"/>
              <a:t>Day 2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Data-Modeling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Lists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Hooks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Refs</a:t>
            </a: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Subscribing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Events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Context</a:t>
            </a: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Routing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Testing</a:t>
            </a: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Redux</a:t>
            </a: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MUI </a:t>
            </a:r>
            <a:r>
              <a:rPr lang="de-DE" dirty="0" err="1"/>
              <a:t>DataGrid</a:t>
            </a: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IssueTracker</a:t>
            </a: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Textfeld 3">
            <a:extLst>
              <a:ext uri="{FF2B5EF4-FFF2-40B4-BE49-F238E27FC236}">
                <a16:creationId xmlns:a16="http://schemas.microsoft.com/office/drawing/2014/main" id="{50DE794B-AA7B-14C9-7E50-6619F485C807}"/>
              </a:ext>
            </a:extLst>
          </p:cNvPr>
          <p:cNvSpPr txBox="1"/>
          <p:nvPr/>
        </p:nvSpPr>
        <p:spPr>
          <a:xfrm>
            <a:off x="8354633" y="2132856"/>
            <a:ext cx="3348372" cy="3744416"/>
          </a:xfrm>
          <a:prstGeom prst="rect">
            <a:avLst/>
          </a:prstGeom>
          <a:noFill/>
        </p:spPr>
        <p:txBody>
          <a:bodyPr wrap="square" lIns="0" tIns="0" rIns="0" bIns="0" numCol="1" rtlCol="0">
            <a:noAutofit/>
          </a:bodyPr>
          <a:lstStyle/>
          <a:p>
            <a:pPr>
              <a:buSzPct val="100000"/>
            </a:pPr>
            <a:r>
              <a:rPr lang="de-DE" b="1" dirty="0"/>
              <a:t>Day 3</a:t>
            </a: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Internationalization</a:t>
            </a: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Notes App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React</a:t>
            </a:r>
            <a:r>
              <a:rPr lang="de-DE" dirty="0"/>
              <a:t>-Query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SzPct val="100000"/>
            </a:pPr>
            <a:endParaRPr lang="de-DE" dirty="0"/>
          </a:p>
          <a:p>
            <a:pPr>
              <a:buSzPct val="100000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2554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props.children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CEF86-B094-014C-B20E-3AD730650C10}"/>
              </a:ext>
            </a:extLst>
          </p:cNvPr>
          <p:cNvSpPr txBox="1"/>
          <p:nvPr/>
        </p:nvSpPr>
        <p:spPr>
          <a:xfrm>
            <a:off x="2708343" y="1556792"/>
            <a:ext cx="6775313" cy="5112568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de-DE" dirty="0" err="1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Picture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dirty="0" err="1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dirty="0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de-DE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de-DE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de-DE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}/&gt;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de-DE" dirty="0">
                <a:solidFill>
                  <a:srgbClr val="BE504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de-DE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de-DE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children</a:t>
            </a:r>
            <a:r>
              <a:rPr lang="de-DE" dirty="0">
                <a:solidFill>
                  <a:srgbClr val="BE504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</a:t>
            </a:r>
            <a:r>
              <a:rPr lang="de-DE" dirty="0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de-DE" sz="2400" dirty="0">
              <a:solidFill>
                <a:srgbClr val="BBBBBB"/>
              </a:solidFill>
              <a:latin typeface="Menlo" panose="020B0609030804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400" dirty="0">
                <a:solidFill>
                  <a:srgbClr val="BBBBBB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 err="1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dirty="0" err="1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de-DE" dirty="0">
                <a:solidFill>
                  <a:srgbClr val="E5C07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Picture </a:t>
            </a:r>
            <a:r>
              <a:rPr lang="de-DE" dirty="0" err="1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de-DE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{...}&gt;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de-DE" dirty="0">
                <a:solidFill>
                  <a:srgbClr val="E5C07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de-DE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Text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de-DE" dirty="0">
                <a:solidFill>
                  <a:srgbClr val="E5C07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</a:t>
            </a:r>
            <a:r>
              <a:rPr lang="de-DE" dirty="0">
                <a:solidFill>
                  <a:srgbClr val="E5C07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Picture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280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Conditional</a:t>
            </a:r>
            <a:r>
              <a:rPr lang="de-DE" dirty="0"/>
              <a:t> </a:t>
            </a:r>
            <a:r>
              <a:rPr lang="de-DE" dirty="0" err="1"/>
              <a:t>Rendenring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7C0EF9-0A81-5C4D-998F-CA94286D82BA}"/>
              </a:ext>
            </a:extLst>
          </p:cNvPr>
          <p:cNvSpPr txBox="1"/>
          <p:nvPr/>
        </p:nvSpPr>
        <p:spPr>
          <a:xfrm>
            <a:off x="3035660" y="2780928"/>
            <a:ext cx="6120680" cy="2367296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sz="1600" dirty="0" err="1">
                <a:solidFill>
                  <a:srgbClr val="C678DD"/>
                </a:solidFill>
                <a:latin typeface="Fira Code" panose="020B0809050000020004" pitchFamily="49" charset="0"/>
              </a:rPr>
              <a:t>const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 err="1">
                <a:solidFill>
                  <a:srgbClr val="61AFEF"/>
                </a:solidFill>
                <a:latin typeface="Fira Code" panose="020B0809050000020004" pitchFamily="49" charset="0"/>
              </a:rPr>
              <a:t>HelloMessage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: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 err="1">
                <a:solidFill>
                  <a:srgbClr val="98C379"/>
                </a:solidFill>
                <a:latin typeface="Fira Code" panose="020B0809050000020004" pitchFamily="49" charset="0"/>
              </a:rPr>
              <a:t>React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dirty="0" err="1">
                <a:solidFill>
                  <a:srgbClr val="E5C07B"/>
                </a:solidFill>
                <a:latin typeface="Fira Code" panose="020B0809050000020004" pitchFamily="49" charset="0"/>
              </a:rPr>
              <a:t>FC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=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(props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: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any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) </a:t>
            </a:r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=&gt;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{</a:t>
            </a:r>
          </a:p>
          <a:p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  return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(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&lt;&gt;</a:t>
            </a:r>
          </a:p>
          <a:p>
            <a:r>
              <a:rPr lang="en-GB" sz="1600" dirty="0">
                <a:solidFill>
                  <a:srgbClr val="BE5046"/>
                </a:solidFill>
                <a:latin typeface="Fira Code" panose="020B0809050000020004" pitchFamily="49" charset="0"/>
              </a:rPr>
              <a:t>      {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!!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props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name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&amp;&amp;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    &lt;</a:t>
            </a:r>
            <a:r>
              <a:rPr lang="en-GB" sz="1600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&gt;Hello </a:t>
            </a:r>
            <a:r>
              <a:rPr lang="en-GB" sz="1600" dirty="0">
                <a:solidFill>
                  <a:srgbClr val="BE5046"/>
                </a:solidFill>
                <a:latin typeface="Fira Code" panose="020B0809050000020004" pitchFamily="49" charset="0"/>
              </a:rPr>
              <a:t>{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props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name</a:t>
            </a:r>
            <a:r>
              <a:rPr lang="en-GB" sz="1600" dirty="0">
                <a:solidFill>
                  <a:srgbClr val="BE5046"/>
                </a:solidFill>
                <a:latin typeface="Fira Code" panose="020B0809050000020004" pitchFamily="49" charset="0"/>
              </a:rPr>
              <a:t>}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!&lt;/</a:t>
            </a:r>
            <a:r>
              <a:rPr lang="en-GB" sz="1600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sz="1600" dirty="0">
                <a:solidFill>
                  <a:srgbClr val="BE5046"/>
                </a:solidFill>
                <a:latin typeface="Fira Code" panose="020B0809050000020004" pitchFamily="49" charset="0"/>
              </a:rPr>
              <a:t>      }</a:t>
            </a:r>
            <a:endParaRPr lang="en-GB" sz="160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&lt;/&gt;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);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523351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Show a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items</a:t>
            </a:r>
            <a:r>
              <a:rPr lang="de-DE" dirty="0"/>
              <a:t> (Loops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tsx</a:t>
            </a:r>
            <a:r>
              <a:rPr lang="de-DE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E2A1CB-4BE6-E846-BE83-15D5B73B5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2132856"/>
            <a:ext cx="3086968" cy="1739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ED0644-8AAF-A842-8805-25E3122068C0}"/>
              </a:ext>
            </a:extLst>
          </p:cNvPr>
          <p:cNvSpPr txBox="1"/>
          <p:nvPr/>
        </p:nvSpPr>
        <p:spPr>
          <a:xfrm>
            <a:off x="312789" y="1916832"/>
            <a:ext cx="5783211" cy="4320480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350"/>
              </a:lnSpc>
            </a:pPr>
            <a:endParaRPr lang="en-US" dirty="0">
              <a:solidFill>
                <a:srgbClr val="C678DD"/>
              </a:solidFill>
              <a:latin typeface="Menlo" panose="020B060903080402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  <a:r>
              <a:rPr lang="en-US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'Coffee'</a:t>
            </a:r>
            <a:r>
              <a:rPr lang="en-US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'Tea'</a:t>
            </a:r>
            <a:r>
              <a:rPr lang="en-US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'Milk'</a:t>
            </a:r>
            <a:r>
              <a:rPr lang="en-US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de-DE" dirty="0">
              <a:solidFill>
                <a:srgbClr val="88C6BE"/>
              </a:solidFill>
              <a:latin typeface="Menlo" panose="020B060903080402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de-DE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de-DE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  <a:r>
              <a:rPr lang="de-DE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item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de-DE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 </a:t>
            </a:r>
            <a:r>
              <a:rPr lang="de-DE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item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item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de-DE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de-DE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1213FE-1F2A-DB4B-A897-0AB487246FA1}"/>
              </a:ext>
            </a:extLst>
          </p:cNvPr>
          <p:cNvSpPr txBox="1"/>
          <p:nvPr/>
        </p:nvSpPr>
        <p:spPr>
          <a:xfrm>
            <a:off x="6312024" y="4142490"/>
            <a:ext cx="5879976" cy="10441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key prop – needed for reconciliation (</a:t>
            </a:r>
            <a:r>
              <a:rPr lang="en-US" sz="1600" dirty="0" err="1"/>
              <a:t>VirtualDOM</a:t>
            </a:r>
            <a:r>
              <a:rPr lang="en-US" sz="1600" dirty="0"/>
              <a:t> - DOM)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Beware using </a:t>
            </a:r>
            <a:r>
              <a:rPr lang="en-US" sz="1600" dirty="0" err="1"/>
              <a:t>idx</a:t>
            </a:r>
            <a:r>
              <a:rPr lang="en-US" sz="1600" dirty="0"/>
              <a:t> as a key – might lead to problems if order changes</a:t>
            </a:r>
          </a:p>
        </p:txBody>
      </p:sp>
    </p:spTree>
    <p:extLst>
      <p:ext uri="{BB962C8B-B14F-4D97-AF65-F5344CB8AC3E}">
        <p14:creationId xmlns:p14="http://schemas.microsoft.com/office/powerpoint/2010/main" val="2700977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Composition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Inheritance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31440-6F90-244D-AAFC-9D9986F21771}"/>
              </a:ext>
            </a:extLst>
          </p:cNvPr>
          <p:cNvSpPr txBox="1"/>
          <p:nvPr/>
        </p:nvSpPr>
        <p:spPr>
          <a:xfrm>
            <a:off x="7896200" y="3645024"/>
            <a:ext cx="3108300" cy="11431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Simpler to argue about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Care only about props and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State driven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E0784-4B3C-9A4B-8020-92C76860C417}"/>
              </a:ext>
            </a:extLst>
          </p:cNvPr>
          <p:cNvSpPr txBox="1"/>
          <p:nvPr/>
        </p:nvSpPr>
        <p:spPr>
          <a:xfrm>
            <a:off x="1041252" y="1556792"/>
            <a:ext cx="5907937" cy="5184576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Dialog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FancyBorder</a:t>
            </a:r>
            <a:r>
              <a:rPr lang="en-US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h1 </a:t>
            </a:r>
            <a:r>
              <a:rPr lang="en-US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className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=”</a:t>
            </a:r>
            <a:r>
              <a:rPr lang="en-US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dialog-title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en-US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de-DE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h1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de-DE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className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=“</a:t>
            </a:r>
            <a:r>
              <a:rPr lang="de-DE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dialog-message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en-US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FancyBorder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WelcomeDialog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Dialog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Welcome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Thank you for visiting!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238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 Dev Tools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71421A-BA55-0345-9D7B-3C8CC1A86BB6}"/>
              </a:ext>
            </a:extLst>
          </p:cNvPr>
          <p:cNvSpPr txBox="1"/>
          <p:nvPr/>
        </p:nvSpPr>
        <p:spPr>
          <a:xfrm>
            <a:off x="767408" y="6165304"/>
            <a:ext cx="5544616" cy="22469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dirty="0">
                <a:hlinkClick r:id="rId2"/>
              </a:rPr>
              <a:t>https://</a:t>
            </a:r>
            <a:r>
              <a:rPr lang="de-DE" dirty="0" err="1">
                <a:hlinkClick r:id="rId2"/>
              </a:rPr>
              <a:t>chrome.google.com</a:t>
            </a:r>
            <a:r>
              <a:rPr lang="de-DE" dirty="0">
                <a:hlinkClick r:id="rId2"/>
              </a:rPr>
              <a:t>/</a:t>
            </a:r>
            <a:r>
              <a:rPr lang="de-DE" dirty="0" err="1">
                <a:hlinkClick r:id="rId2"/>
              </a:rPr>
              <a:t>webstore</a:t>
            </a:r>
            <a:r>
              <a:rPr lang="de-DE" dirty="0">
                <a:hlinkClick r:id="rId2"/>
              </a:rPr>
              <a:t>/</a:t>
            </a:r>
            <a:r>
              <a:rPr lang="de-DE" dirty="0" err="1">
                <a:hlinkClick r:id="rId2"/>
              </a:rPr>
              <a:t>detail</a:t>
            </a:r>
            <a:r>
              <a:rPr lang="de-DE" dirty="0">
                <a:hlinkClick r:id="rId2"/>
              </a:rPr>
              <a:t>/</a:t>
            </a:r>
            <a:r>
              <a:rPr lang="de-DE" dirty="0" err="1">
                <a:hlinkClick r:id="rId2"/>
              </a:rPr>
              <a:t>react</a:t>
            </a:r>
            <a:r>
              <a:rPr lang="de-DE" dirty="0">
                <a:hlinkClick r:id="rId2"/>
              </a:rPr>
              <a:t>-</a:t>
            </a:r>
            <a:r>
              <a:rPr lang="de-DE" dirty="0" err="1">
                <a:hlinkClick r:id="rId2"/>
              </a:rPr>
              <a:t>developer</a:t>
            </a:r>
            <a:r>
              <a:rPr lang="de-DE" dirty="0">
                <a:hlinkClick r:id="rId2"/>
              </a:rPr>
              <a:t>-tools/</a:t>
            </a:r>
            <a:r>
              <a:rPr lang="de-DE" dirty="0" err="1">
                <a:hlinkClick r:id="rId2"/>
              </a:rPr>
              <a:t>fmkadmapgofadopljbjfkapdkoienihi?hl</a:t>
            </a:r>
            <a:r>
              <a:rPr lang="de-DE" dirty="0">
                <a:hlinkClick r:id="rId2"/>
              </a:rPr>
              <a:t>=en</a:t>
            </a:r>
            <a:endParaRPr lang="en-GB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11BA2-B4BB-524C-9B8F-22C0540C1F54}"/>
              </a:ext>
            </a:extLst>
          </p:cNvPr>
          <p:cNvSpPr txBox="1"/>
          <p:nvPr/>
        </p:nvSpPr>
        <p:spPr>
          <a:xfrm>
            <a:off x="11704320" y="43891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51200" indent="-151200">
              <a:buFontTx/>
              <a:buBlip>
                <a:blip r:embed="rId3"/>
              </a:buBlip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548D8-0DB3-158D-F1BD-093D28F47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38" y="2231453"/>
            <a:ext cx="5401960" cy="353715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3C528DE-BBA2-8583-6D51-349079F5B8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164" y="2216089"/>
            <a:ext cx="5401960" cy="355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40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Virtual DOM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41EC0-4DE5-AB42-AC97-7BA062AE2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1" t="31601" r="56451" b="21088"/>
          <a:stretch/>
        </p:blipFill>
        <p:spPr>
          <a:xfrm>
            <a:off x="3863751" y="3429000"/>
            <a:ext cx="1440161" cy="1296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21225-3A3C-6C4E-8ABE-6CC1DED610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0" t="28119" r="50322" b="19011"/>
          <a:stretch/>
        </p:blipFill>
        <p:spPr>
          <a:xfrm>
            <a:off x="1703512" y="3429000"/>
            <a:ext cx="1624498" cy="129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2E8F2-FC83-9340-8891-B8DD0EED69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0" t="34169" r="15829" b="18520"/>
          <a:stretch/>
        </p:blipFill>
        <p:spPr>
          <a:xfrm>
            <a:off x="5735960" y="3429000"/>
            <a:ext cx="1512168" cy="12961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F88331-6CE1-AF49-BC05-9B8999AAF4AB}"/>
              </a:ext>
            </a:extLst>
          </p:cNvPr>
          <p:cNvSpPr txBox="1"/>
          <p:nvPr/>
        </p:nvSpPr>
        <p:spPr>
          <a:xfrm>
            <a:off x="4403810" y="3140968"/>
            <a:ext cx="360041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sz="1600" dirty="0"/>
              <a:t>dirty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7CC3BD-DA38-574D-AB12-649D4F468B95}"/>
              </a:ext>
            </a:extLst>
          </p:cNvPr>
          <p:cNvSpPr txBox="1"/>
          <p:nvPr/>
        </p:nvSpPr>
        <p:spPr>
          <a:xfrm>
            <a:off x="2287960" y="3140968"/>
            <a:ext cx="720080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sz="1600" dirty="0" err="1"/>
              <a:t>setState</a:t>
            </a:r>
            <a:endParaRPr lang="en-GB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8140EE-599B-154C-BFAC-6106EEC6D15F}"/>
              </a:ext>
            </a:extLst>
          </p:cNvPr>
          <p:cNvSpPr txBox="1"/>
          <p:nvPr/>
        </p:nvSpPr>
        <p:spPr>
          <a:xfrm>
            <a:off x="6159620" y="3140968"/>
            <a:ext cx="1088507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sz="1600" dirty="0"/>
              <a:t>re-rendered</a:t>
            </a:r>
          </a:p>
        </p:txBody>
      </p:sp>
      <p:sp>
        <p:nvSpPr>
          <p:cNvPr id="14" name="Textfeld 3">
            <a:extLst>
              <a:ext uri="{FF2B5EF4-FFF2-40B4-BE49-F238E27FC236}">
                <a16:creationId xmlns:a16="http://schemas.microsoft.com/office/drawing/2014/main" id="{A5D65DAD-E2F5-7842-9D6B-20B9FFCDF86E}"/>
              </a:ext>
            </a:extLst>
          </p:cNvPr>
          <p:cNvSpPr txBox="1"/>
          <p:nvPr/>
        </p:nvSpPr>
        <p:spPr>
          <a:xfrm>
            <a:off x="335361" y="1700808"/>
            <a:ext cx="4608511" cy="2880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SzPct val="100000"/>
            </a:pPr>
            <a:r>
              <a:rPr lang="de-DE" dirty="0"/>
              <a:t>In-memory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DOM</a:t>
            </a:r>
          </a:p>
        </p:txBody>
      </p:sp>
    </p:spTree>
    <p:extLst>
      <p:ext uri="{BB962C8B-B14F-4D97-AF65-F5344CB8AC3E}">
        <p14:creationId xmlns:p14="http://schemas.microsoft.com/office/powerpoint/2010/main" val="3670613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Virtual DOM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F9289A-1923-1243-83B2-4E9C7F95A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0" t="34169" r="15829" b="18520"/>
          <a:stretch/>
        </p:blipFill>
        <p:spPr>
          <a:xfrm>
            <a:off x="8275471" y="3429000"/>
            <a:ext cx="1512168" cy="12961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B61C5C-D7BC-F641-8AA8-873E328700C7}"/>
              </a:ext>
            </a:extLst>
          </p:cNvPr>
          <p:cNvSpPr txBox="1"/>
          <p:nvPr/>
        </p:nvSpPr>
        <p:spPr>
          <a:xfrm>
            <a:off x="8671515" y="3140968"/>
            <a:ext cx="720080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GB" sz="1600" dirty="0"/>
              <a:t>DOM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8FD812-A19F-9B4F-9F98-E9CFF1B72D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1" t="31601" r="56451" b="21088"/>
          <a:stretch/>
        </p:blipFill>
        <p:spPr>
          <a:xfrm>
            <a:off x="3863751" y="3429000"/>
            <a:ext cx="1440161" cy="12961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87A5AC-5A64-9D49-88A4-5543CB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0" t="28119" r="50322" b="19011"/>
          <a:stretch/>
        </p:blipFill>
        <p:spPr>
          <a:xfrm>
            <a:off x="1703512" y="3429000"/>
            <a:ext cx="1620178" cy="12961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CCAD6F-5313-2E4F-BBDB-E12915DA5D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0" t="34169" r="15829" b="18520"/>
          <a:stretch/>
        </p:blipFill>
        <p:spPr>
          <a:xfrm>
            <a:off x="5735960" y="3429000"/>
            <a:ext cx="1512168" cy="1296144"/>
          </a:xfrm>
          <a:prstGeom prst="rect">
            <a:avLst/>
          </a:prstGeom>
        </p:spPr>
      </p:pic>
      <p:sp>
        <p:nvSpPr>
          <p:cNvPr id="12" name="Textfeld 3">
            <a:extLst>
              <a:ext uri="{FF2B5EF4-FFF2-40B4-BE49-F238E27FC236}">
                <a16:creationId xmlns:a16="http://schemas.microsoft.com/office/drawing/2014/main" id="{4DD78C4B-2503-0C44-BD08-17662285EF32}"/>
              </a:ext>
            </a:extLst>
          </p:cNvPr>
          <p:cNvSpPr txBox="1"/>
          <p:nvPr/>
        </p:nvSpPr>
        <p:spPr>
          <a:xfrm>
            <a:off x="7371974" y="4885680"/>
            <a:ext cx="1080120" cy="2549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SzPct val="100000"/>
            </a:pPr>
            <a:r>
              <a:rPr lang="de-DE" dirty="0" err="1"/>
              <a:t>reconcile</a:t>
            </a:r>
            <a:endParaRPr lang="de-DE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A56C7B51-F814-C94C-A9FA-4C8C863C20AF}"/>
              </a:ext>
            </a:extLst>
          </p:cNvPr>
          <p:cNvSpPr/>
          <p:nvPr/>
        </p:nvSpPr>
        <p:spPr>
          <a:xfrm>
            <a:off x="7548598" y="3897052"/>
            <a:ext cx="726873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965097-B6F5-0548-AEB8-A9429A067832}"/>
              </a:ext>
            </a:extLst>
          </p:cNvPr>
          <p:cNvSpPr txBox="1"/>
          <p:nvPr/>
        </p:nvSpPr>
        <p:spPr>
          <a:xfrm>
            <a:off x="4403810" y="3140968"/>
            <a:ext cx="360041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sz="1600" dirty="0"/>
              <a:t>dirty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3B6648-859E-8B4A-8D28-636DDB83BD78}"/>
              </a:ext>
            </a:extLst>
          </p:cNvPr>
          <p:cNvSpPr txBox="1"/>
          <p:nvPr/>
        </p:nvSpPr>
        <p:spPr>
          <a:xfrm>
            <a:off x="2287960" y="3140968"/>
            <a:ext cx="720080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sz="1600" dirty="0" err="1"/>
              <a:t>setState</a:t>
            </a:r>
            <a:endParaRPr lang="en-GB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F0E152-2E56-6D47-ABA1-5E9AD76171FE}"/>
              </a:ext>
            </a:extLst>
          </p:cNvPr>
          <p:cNvSpPr txBox="1"/>
          <p:nvPr/>
        </p:nvSpPr>
        <p:spPr>
          <a:xfrm>
            <a:off x="6159620" y="3140968"/>
            <a:ext cx="1088507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sz="1600" dirty="0"/>
              <a:t>re-rendered</a:t>
            </a:r>
          </a:p>
        </p:txBody>
      </p:sp>
    </p:spTree>
    <p:extLst>
      <p:ext uri="{BB962C8B-B14F-4D97-AF65-F5344CB8AC3E}">
        <p14:creationId xmlns:p14="http://schemas.microsoft.com/office/powerpoint/2010/main" val="293313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BD51D-AD95-364C-8CE2-664BF940B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56" y="2060848"/>
            <a:ext cx="800088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65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 Flow</a:t>
            </a:r>
          </a:p>
        </p:txBody>
      </p:sp>
      <p:sp>
        <p:nvSpPr>
          <p:cNvPr id="6" name="Textfeld 3">
            <a:extLst>
              <a:ext uri="{FF2B5EF4-FFF2-40B4-BE49-F238E27FC236}">
                <a16:creationId xmlns:a16="http://schemas.microsoft.com/office/drawing/2014/main" id="{BDCC4FC3-D47D-2A4A-85A1-97C68C733BE1}"/>
              </a:ext>
            </a:extLst>
          </p:cNvPr>
          <p:cNvSpPr txBox="1"/>
          <p:nvPr/>
        </p:nvSpPr>
        <p:spPr>
          <a:xfrm>
            <a:off x="3134327" y="1903014"/>
            <a:ext cx="4617857" cy="3869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SzPct val="100000"/>
            </a:pPr>
            <a:r>
              <a:rPr lang="de-DE" dirty="0" err="1"/>
              <a:t>Owned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parent</a:t>
            </a:r>
            <a:r>
              <a:rPr lang="de-DE" dirty="0"/>
              <a:t> </a:t>
            </a:r>
            <a:r>
              <a:rPr lang="de-DE" dirty="0" err="1"/>
              <a:t>component</a:t>
            </a:r>
            <a:endParaRPr lang="de-DE" dirty="0"/>
          </a:p>
        </p:txBody>
      </p:sp>
      <p:sp>
        <p:nvSpPr>
          <p:cNvPr id="7" name="Textfeld 3">
            <a:extLst>
              <a:ext uri="{FF2B5EF4-FFF2-40B4-BE49-F238E27FC236}">
                <a16:creationId xmlns:a16="http://schemas.microsoft.com/office/drawing/2014/main" id="{6909AFE9-A3F4-C546-9B79-F4FD3634FEDB}"/>
              </a:ext>
            </a:extLst>
          </p:cNvPr>
          <p:cNvSpPr txBox="1"/>
          <p:nvPr/>
        </p:nvSpPr>
        <p:spPr>
          <a:xfrm>
            <a:off x="3130550" y="4005064"/>
            <a:ext cx="3685530" cy="3996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SzPct val="100000"/>
            </a:pPr>
            <a:r>
              <a:rPr lang="de-DE" dirty="0" err="1"/>
              <a:t>Owned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</a:t>
            </a:r>
            <a:endParaRPr lang="de-DE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061E6AE-C3AD-EC47-A71C-223C83139502}"/>
              </a:ext>
            </a:extLst>
          </p:cNvPr>
          <p:cNvCxnSpPr/>
          <p:nvPr/>
        </p:nvCxnSpPr>
        <p:spPr>
          <a:xfrm>
            <a:off x="2351584" y="3573016"/>
            <a:ext cx="756084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486DEF7-5355-E945-8691-DE77293F4A57}"/>
              </a:ext>
            </a:extLst>
          </p:cNvPr>
          <p:cNvSpPr txBox="1"/>
          <p:nvPr/>
        </p:nvSpPr>
        <p:spPr>
          <a:xfrm>
            <a:off x="2705062" y="2354385"/>
            <a:ext cx="6781873" cy="386979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pc="-15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9335F3-BAC1-9941-B7C1-1EDC60AE2107}"/>
              </a:ext>
            </a:extLst>
          </p:cNvPr>
          <p:cNvSpPr txBox="1"/>
          <p:nvPr/>
        </p:nvSpPr>
        <p:spPr>
          <a:xfrm>
            <a:off x="2705063" y="4453225"/>
            <a:ext cx="6781873" cy="2232240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HelloMessage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defaultProps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'John'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.setState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 counter: 1 });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dirty="0">
              <a:solidFill>
                <a:srgbClr val="FFFFFF"/>
              </a:solidFill>
              <a:latin typeface="Menlo" panose="020B0609030804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dirty="0" err="1">
                <a:solidFill>
                  <a:srgbClr val="C678DD"/>
                </a:solidFill>
                <a:latin typeface="Fira Code" panose="020B0809050000020004" pitchFamily="49" charset="0"/>
              </a:rPr>
              <a:t>const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[</a:t>
            </a:r>
            <a:r>
              <a:rPr lang="en-GB" dirty="0">
                <a:solidFill>
                  <a:srgbClr val="D19A66"/>
                </a:solidFill>
                <a:latin typeface="Fira Code" panose="020B0809050000020004" pitchFamily="49" charset="0"/>
              </a:rPr>
              <a:t>counter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, </a:t>
            </a:r>
            <a:r>
              <a:rPr lang="en-GB" dirty="0" err="1">
                <a:solidFill>
                  <a:srgbClr val="D19A66"/>
                </a:solidFill>
                <a:latin typeface="Fira Code" panose="020B0809050000020004" pitchFamily="49" charset="0"/>
              </a:rPr>
              <a:t>setCounter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] </a:t>
            </a:r>
            <a:r>
              <a:rPr lang="en-GB" dirty="0">
                <a:solidFill>
                  <a:srgbClr val="56B6C2"/>
                </a:solidFill>
                <a:latin typeface="Fira Code" panose="020B0809050000020004" pitchFamily="49" charset="0"/>
              </a:rPr>
              <a:t>=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dirty="0" err="1">
                <a:solidFill>
                  <a:srgbClr val="E06C75"/>
                </a:solidFill>
                <a:latin typeface="Fira Code" panose="020B0809050000020004" pitchFamily="49" charset="0"/>
              </a:rPr>
              <a:t>React</a:t>
            </a:r>
            <a:r>
              <a:rPr lang="en-GB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dirty="0" err="1">
                <a:solidFill>
                  <a:srgbClr val="61AFEF"/>
                </a:solidFill>
                <a:latin typeface="Fira Code" panose="020B0809050000020004" pitchFamily="49" charset="0"/>
              </a:rPr>
              <a:t>useState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(</a:t>
            </a:r>
            <a:r>
              <a:rPr lang="en-GB" dirty="0">
                <a:solidFill>
                  <a:srgbClr val="D19A66"/>
                </a:solidFill>
                <a:latin typeface="Fira Code" panose="020B0809050000020004" pitchFamily="49" charset="0"/>
              </a:rPr>
              <a:t>0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86715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 Flow</a:t>
            </a:r>
          </a:p>
        </p:txBody>
      </p:sp>
      <p:sp>
        <p:nvSpPr>
          <p:cNvPr id="7" name="Textfeld 3">
            <a:extLst>
              <a:ext uri="{FF2B5EF4-FFF2-40B4-BE49-F238E27FC236}">
                <a16:creationId xmlns:a16="http://schemas.microsoft.com/office/drawing/2014/main" id="{6909AFE9-A3F4-C546-9B79-F4FD3634FEDB}"/>
              </a:ext>
            </a:extLst>
          </p:cNvPr>
          <p:cNvSpPr txBox="1"/>
          <p:nvPr/>
        </p:nvSpPr>
        <p:spPr>
          <a:xfrm>
            <a:off x="3461147" y="1794418"/>
            <a:ext cx="5269706" cy="5544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SzPct val="100000"/>
            </a:pPr>
            <a:r>
              <a:rPr lang="de-DE" dirty="0"/>
              <a:t>State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passed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child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props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552899-67DA-E645-BD71-F7F3173C778A}"/>
              </a:ext>
            </a:extLst>
          </p:cNvPr>
          <p:cNvSpPr txBox="1"/>
          <p:nvPr/>
        </p:nvSpPr>
        <p:spPr>
          <a:xfrm>
            <a:off x="2531604" y="2348880"/>
            <a:ext cx="7128792" cy="4392488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ParentComponent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de-DE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ChildComponent</a:t>
            </a:r>
            <a:r>
              <a:rPr lang="de-DE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de-DE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de-DE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de-DE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de-DE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de-DE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ChildComponent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de-DE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de-DE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de-DE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de-DE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de-DE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de-DE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480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Say Hi </a:t>
            </a:r>
            <a:endParaRPr lang="de-DE" dirty="0"/>
          </a:p>
        </p:txBody>
      </p:sp>
      <p:sp>
        <p:nvSpPr>
          <p:cNvPr id="8" name="Textfeld 3">
            <a:extLst>
              <a:ext uri="{FF2B5EF4-FFF2-40B4-BE49-F238E27FC236}">
                <a16:creationId xmlns:a16="http://schemas.microsoft.com/office/drawing/2014/main" id="{9429A0EC-2DB6-C645-8C40-9F7DF1378DD4}"/>
              </a:ext>
            </a:extLst>
          </p:cNvPr>
          <p:cNvSpPr txBox="1"/>
          <p:nvPr/>
        </p:nvSpPr>
        <p:spPr>
          <a:xfrm>
            <a:off x="623392" y="3426718"/>
            <a:ext cx="5112568" cy="13328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What is your background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Expectations for the training</a:t>
            </a:r>
          </a:p>
        </p:txBody>
      </p:sp>
      <p:pic>
        <p:nvPicPr>
          <p:cNvPr id="5" name="Picture 4" descr="A person with a blue shirt and black hair holding up his hand&#10;&#10;Description automatically generated">
            <a:extLst>
              <a:ext uri="{FF2B5EF4-FFF2-40B4-BE49-F238E27FC236}">
                <a16:creationId xmlns:a16="http://schemas.microsoft.com/office/drawing/2014/main" id="{05B3728C-AD18-C2EE-BF7E-A59DF1AA9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858" y="1484783"/>
            <a:ext cx="7192142" cy="537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27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 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D44A38-D310-BC4D-ACA0-93351A3E5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1" t="17723" r="7662" b="18133"/>
          <a:stretch/>
        </p:blipFill>
        <p:spPr>
          <a:xfrm>
            <a:off x="3287687" y="2661918"/>
            <a:ext cx="5616624" cy="4196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66E898-86E7-6F4D-8A83-7E482F9E32DB}"/>
              </a:ext>
            </a:extLst>
          </p:cNvPr>
          <p:cNvSpPr txBox="1"/>
          <p:nvPr/>
        </p:nvSpPr>
        <p:spPr>
          <a:xfrm>
            <a:off x="2705063" y="1916832"/>
            <a:ext cx="6781873" cy="571500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de-DE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de-DE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'ERROR'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88C6BE"/>
                </a:solidFill>
                <a:highlight>
                  <a:srgbClr val="FF0000"/>
                </a:highlight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-----------------------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753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 </a:t>
            </a:r>
            <a:r>
              <a:rPr lang="de-DE" dirty="0" err="1"/>
              <a:t>flow</a:t>
            </a:r>
            <a:endParaRPr lang="de-DE" dirty="0"/>
          </a:p>
        </p:txBody>
      </p:sp>
      <p:sp>
        <p:nvSpPr>
          <p:cNvPr id="7" name="Textfeld 3">
            <a:extLst>
              <a:ext uri="{FF2B5EF4-FFF2-40B4-BE49-F238E27FC236}">
                <a16:creationId xmlns:a16="http://schemas.microsoft.com/office/drawing/2014/main" id="{6909AFE9-A3F4-C546-9B79-F4FD3634FEDB}"/>
              </a:ext>
            </a:extLst>
          </p:cNvPr>
          <p:cNvSpPr txBox="1"/>
          <p:nvPr/>
        </p:nvSpPr>
        <p:spPr>
          <a:xfrm>
            <a:off x="3461147" y="1567741"/>
            <a:ext cx="5269706" cy="5544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SzPct val="100000"/>
            </a:pPr>
            <a:r>
              <a:rPr lang="de-DE" dirty="0"/>
              <a:t>Update </a:t>
            </a:r>
            <a:r>
              <a:rPr lang="de-DE" dirty="0" err="1"/>
              <a:t>state</a:t>
            </a:r>
            <a:r>
              <a:rPr lang="de-DE" dirty="0"/>
              <a:t> in </a:t>
            </a:r>
            <a:r>
              <a:rPr lang="de-DE" dirty="0" err="1"/>
              <a:t>parent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callbacks</a:t>
            </a:r>
            <a:r>
              <a:rPr lang="de-DE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552899-67DA-E645-BD71-F7F3173C778A}"/>
              </a:ext>
            </a:extLst>
          </p:cNvPr>
          <p:cNvSpPr txBox="1"/>
          <p:nvPr/>
        </p:nvSpPr>
        <p:spPr>
          <a:xfrm>
            <a:off x="1613502" y="1973536"/>
            <a:ext cx="8964996" cy="4896544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sz="1400" dirty="0">
                <a:solidFill>
                  <a:srgbClr val="C678DD"/>
                </a:solidFill>
                <a:latin typeface="Fira Code" panose="020B0809050000020004" pitchFamily="49" charset="0"/>
              </a:rPr>
              <a:t>class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400" dirty="0" err="1">
                <a:solidFill>
                  <a:srgbClr val="E5C07B"/>
                </a:solidFill>
                <a:latin typeface="Fira Code" panose="020B0809050000020004" pitchFamily="49" charset="0"/>
              </a:rPr>
              <a:t>ParentComponent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400" dirty="0">
                <a:solidFill>
                  <a:srgbClr val="C678DD"/>
                </a:solidFill>
                <a:latin typeface="Fira Code" panose="020B0809050000020004" pitchFamily="49" charset="0"/>
              </a:rPr>
              <a:t>extends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400" dirty="0" err="1">
                <a:solidFill>
                  <a:srgbClr val="98C379"/>
                </a:solidFill>
                <a:latin typeface="Fira Code" panose="020B0809050000020004" pitchFamily="49" charset="0"/>
              </a:rPr>
              <a:t>React</a:t>
            </a:r>
            <a:r>
              <a:rPr lang="en-GB" sz="14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400" dirty="0" err="1">
                <a:solidFill>
                  <a:srgbClr val="E5C07B"/>
                </a:solidFill>
                <a:latin typeface="Fira Code" panose="020B0809050000020004" pitchFamily="49" charset="0"/>
              </a:rPr>
              <a:t>Component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{</a:t>
            </a:r>
          </a:p>
          <a:p>
            <a:r>
              <a:rPr lang="en-GB" sz="1400" dirty="0">
                <a:solidFill>
                  <a:srgbClr val="C678DD"/>
                </a:solidFill>
                <a:latin typeface="Fira Code" panose="020B0809050000020004" pitchFamily="49" charset="0"/>
              </a:rPr>
              <a:t>  constructor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(props</a:t>
            </a:r>
            <a:r>
              <a:rPr lang="en-GB" sz="1400" dirty="0">
                <a:solidFill>
                  <a:srgbClr val="56B6C2"/>
                </a:solidFill>
                <a:latin typeface="Fira Code" panose="020B0809050000020004" pitchFamily="49" charset="0"/>
              </a:rPr>
              <a:t>: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400" dirty="0" err="1">
                <a:solidFill>
                  <a:srgbClr val="E5C07B"/>
                </a:solidFill>
                <a:latin typeface="Fira Code" panose="020B0809050000020004" pitchFamily="49" charset="0"/>
              </a:rPr>
              <a:t>IProps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) {</a:t>
            </a:r>
          </a:p>
          <a:p>
            <a:r>
              <a:rPr lang="en-GB" sz="1400" dirty="0">
                <a:solidFill>
                  <a:srgbClr val="E06C75"/>
                </a:solidFill>
                <a:latin typeface="Fira Code" panose="020B0809050000020004" pitchFamily="49" charset="0"/>
              </a:rPr>
              <a:t>    super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(props);</a:t>
            </a:r>
          </a:p>
          <a:p>
            <a:r>
              <a:rPr lang="en-GB" sz="1400" dirty="0">
                <a:solidFill>
                  <a:srgbClr val="E06C75"/>
                </a:solidFill>
                <a:latin typeface="Fira Code" panose="020B0809050000020004" pitchFamily="49" charset="0"/>
              </a:rPr>
              <a:t>    </a:t>
            </a:r>
            <a:r>
              <a:rPr lang="en-GB" sz="1400" dirty="0" err="1">
                <a:solidFill>
                  <a:srgbClr val="E06C75"/>
                </a:solidFill>
                <a:latin typeface="Fira Code" panose="020B0809050000020004" pitchFamily="49" charset="0"/>
              </a:rPr>
              <a:t>this</a:t>
            </a:r>
            <a:r>
              <a:rPr lang="en-GB" sz="14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400" dirty="0" err="1">
                <a:solidFill>
                  <a:srgbClr val="E06C75"/>
                </a:solidFill>
                <a:latin typeface="Fira Code" panose="020B0809050000020004" pitchFamily="49" charset="0"/>
              </a:rPr>
              <a:t>state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400" dirty="0">
                <a:solidFill>
                  <a:srgbClr val="56B6C2"/>
                </a:solidFill>
                <a:latin typeface="Fira Code" panose="020B0809050000020004" pitchFamily="49" charset="0"/>
              </a:rPr>
              <a:t>=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{ name</a:t>
            </a:r>
            <a:r>
              <a:rPr lang="en-GB" sz="1400" dirty="0">
                <a:solidFill>
                  <a:srgbClr val="56B6C2"/>
                </a:solidFill>
                <a:latin typeface="Fira Code" panose="020B0809050000020004" pitchFamily="49" charset="0"/>
              </a:rPr>
              <a:t>: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400" dirty="0">
                <a:solidFill>
                  <a:srgbClr val="98C379"/>
                </a:solidFill>
                <a:latin typeface="Fira Code" panose="020B0809050000020004" pitchFamily="49" charset="0"/>
              </a:rPr>
              <a:t>"Default”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};</a:t>
            </a: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 }</a:t>
            </a: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…</a:t>
            </a: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 &lt;</a:t>
            </a:r>
            <a:r>
              <a:rPr lang="en-GB" sz="1400" dirty="0" err="1">
                <a:solidFill>
                  <a:srgbClr val="E5C07B"/>
                </a:solidFill>
                <a:latin typeface="Fira Code" panose="020B0809050000020004" pitchFamily="49" charset="0"/>
              </a:rPr>
              <a:t>ChildComponent</a:t>
            </a:r>
            <a:endParaRPr lang="en-GB" sz="140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GB" sz="1400" dirty="0">
                <a:solidFill>
                  <a:srgbClr val="D19A66"/>
                </a:solidFill>
                <a:latin typeface="Fira Code" panose="020B0809050000020004" pitchFamily="49" charset="0"/>
              </a:rPr>
              <a:t>    name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={</a:t>
            </a:r>
            <a:r>
              <a:rPr lang="en-GB" sz="1400" dirty="0" err="1">
                <a:solidFill>
                  <a:srgbClr val="E06C75"/>
                </a:solidFill>
                <a:latin typeface="Fira Code" panose="020B0809050000020004" pitchFamily="49" charset="0"/>
              </a:rPr>
              <a:t>this</a:t>
            </a:r>
            <a:r>
              <a:rPr lang="en-GB" sz="14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400" dirty="0" err="1">
                <a:solidFill>
                  <a:srgbClr val="E06C75"/>
                </a:solidFill>
                <a:latin typeface="Fira Code" panose="020B0809050000020004" pitchFamily="49" charset="0"/>
              </a:rPr>
              <a:t>state</a:t>
            </a:r>
            <a:r>
              <a:rPr lang="en-GB" sz="14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400" dirty="0" err="1">
                <a:solidFill>
                  <a:srgbClr val="E06C75"/>
                </a:solidFill>
                <a:latin typeface="Fira Code" panose="020B0809050000020004" pitchFamily="49" charset="0"/>
              </a:rPr>
              <a:t>name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}</a:t>
            </a:r>
          </a:p>
          <a:p>
            <a:r>
              <a:rPr lang="en-GB" sz="1400" dirty="0">
                <a:solidFill>
                  <a:srgbClr val="D19A66"/>
                </a:solidFill>
                <a:latin typeface="Fira Code" panose="020B0809050000020004" pitchFamily="49" charset="0"/>
              </a:rPr>
              <a:t>    </a:t>
            </a:r>
            <a:r>
              <a:rPr lang="en-GB" sz="1400" dirty="0" err="1">
                <a:solidFill>
                  <a:srgbClr val="D19A66"/>
                </a:solidFill>
                <a:latin typeface="Fira Code" panose="020B0809050000020004" pitchFamily="49" charset="0"/>
              </a:rPr>
              <a:t>updateName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={(name: </a:t>
            </a:r>
            <a:r>
              <a:rPr lang="en-GB" sz="1400" dirty="0">
                <a:solidFill>
                  <a:srgbClr val="56B6C2"/>
                </a:solidFill>
                <a:latin typeface="Fira Code" panose="020B0809050000020004" pitchFamily="49" charset="0"/>
              </a:rPr>
              <a:t>string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) </a:t>
            </a:r>
            <a:r>
              <a:rPr lang="en-GB" sz="1400" dirty="0">
                <a:solidFill>
                  <a:srgbClr val="C678DD"/>
                </a:solidFill>
                <a:latin typeface="Fira Code" panose="020B0809050000020004" pitchFamily="49" charset="0"/>
              </a:rPr>
              <a:t>=&gt;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{</a:t>
            </a:r>
            <a:r>
              <a:rPr lang="en-GB" sz="1400" dirty="0">
                <a:solidFill>
                  <a:srgbClr val="E06C75"/>
                </a:solidFill>
                <a:latin typeface="Fira Code" panose="020B0809050000020004" pitchFamily="49" charset="0"/>
              </a:rPr>
              <a:t> </a:t>
            </a:r>
            <a:r>
              <a:rPr lang="en-GB" sz="1400" dirty="0" err="1">
                <a:solidFill>
                  <a:srgbClr val="E06C75"/>
                </a:solidFill>
                <a:latin typeface="Fira Code" panose="020B0809050000020004" pitchFamily="49" charset="0"/>
              </a:rPr>
              <a:t>this</a:t>
            </a:r>
            <a:r>
              <a:rPr lang="en-GB" sz="14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400" dirty="0" err="1">
                <a:solidFill>
                  <a:srgbClr val="61AFEF"/>
                </a:solidFill>
                <a:latin typeface="Fira Code" panose="020B0809050000020004" pitchFamily="49" charset="0"/>
              </a:rPr>
              <a:t>setState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({ name }); }}</a:t>
            </a: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 /&gt;</a:t>
            </a: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…</a:t>
            </a: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}</a:t>
            </a:r>
          </a:p>
          <a:p>
            <a:r>
              <a:rPr lang="en-GB" sz="1400" dirty="0">
                <a:solidFill>
                  <a:srgbClr val="C678DD"/>
                </a:solidFill>
                <a:latin typeface="Fira Code" panose="020B0809050000020004" pitchFamily="49" charset="0"/>
              </a:rPr>
              <a:t>class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400" dirty="0" err="1">
                <a:solidFill>
                  <a:srgbClr val="E5C07B"/>
                </a:solidFill>
                <a:latin typeface="Fira Code" panose="020B0809050000020004" pitchFamily="49" charset="0"/>
              </a:rPr>
              <a:t>ChildComponent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400" dirty="0">
                <a:solidFill>
                  <a:srgbClr val="C678DD"/>
                </a:solidFill>
                <a:latin typeface="Fira Code" panose="020B0809050000020004" pitchFamily="49" charset="0"/>
              </a:rPr>
              <a:t>extends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400" dirty="0" err="1">
                <a:solidFill>
                  <a:srgbClr val="98C379"/>
                </a:solidFill>
                <a:latin typeface="Fira Code" panose="020B0809050000020004" pitchFamily="49" charset="0"/>
              </a:rPr>
              <a:t>React</a:t>
            </a:r>
            <a:r>
              <a:rPr lang="en-GB" sz="14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400" dirty="0" err="1">
                <a:solidFill>
                  <a:srgbClr val="E5C07B"/>
                </a:solidFill>
                <a:latin typeface="Fira Code" panose="020B0809050000020004" pitchFamily="49" charset="0"/>
              </a:rPr>
              <a:t>Component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{</a:t>
            </a: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… </a:t>
            </a:r>
          </a:p>
          <a:p>
            <a:r>
              <a:rPr lang="en-GB" sz="1400" dirty="0">
                <a:solidFill>
                  <a:srgbClr val="C678DD"/>
                </a:solidFill>
                <a:latin typeface="Fira Code" panose="020B0809050000020004" pitchFamily="49" charset="0"/>
              </a:rPr>
              <a:t>  public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400" dirty="0">
                <a:solidFill>
                  <a:srgbClr val="61AFEF"/>
                </a:solidFill>
                <a:latin typeface="Fira Code" panose="020B0809050000020004" pitchFamily="49" charset="0"/>
              </a:rPr>
              <a:t>render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() {</a:t>
            </a: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   &lt;</a:t>
            </a:r>
            <a:r>
              <a:rPr lang="en-GB" sz="1400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sz="1400" dirty="0">
                <a:solidFill>
                  <a:srgbClr val="BE5046"/>
                </a:solidFill>
                <a:latin typeface="Fira Code" panose="020B0809050000020004" pitchFamily="49" charset="0"/>
              </a:rPr>
              <a:t>      {</a:t>
            </a:r>
            <a:r>
              <a:rPr lang="en-GB" sz="1400" dirty="0" err="1">
                <a:solidFill>
                  <a:srgbClr val="E06C75"/>
                </a:solidFill>
                <a:latin typeface="Fira Code" panose="020B0809050000020004" pitchFamily="49" charset="0"/>
              </a:rPr>
              <a:t>this</a:t>
            </a:r>
            <a:r>
              <a:rPr lang="en-GB" sz="14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400" dirty="0" err="1">
                <a:solidFill>
                  <a:srgbClr val="E06C75"/>
                </a:solidFill>
                <a:latin typeface="Fira Code" panose="020B0809050000020004" pitchFamily="49" charset="0"/>
              </a:rPr>
              <a:t>props</a:t>
            </a:r>
            <a:r>
              <a:rPr lang="en-GB" sz="14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400" dirty="0" err="1">
                <a:solidFill>
                  <a:srgbClr val="E06C75"/>
                </a:solidFill>
                <a:latin typeface="Fira Code" panose="020B0809050000020004" pitchFamily="49" charset="0"/>
              </a:rPr>
              <a:t>name</a:t>
            </a:r>
            <a:r>
              <a:rPr lang="en-GB" sz="1400" dirty="0">
                <a:solidFill>
                  <a:srgbClr val="BE5046"/>
                </a:solidFill>
                <a:latin typeface="Fira Code" panose="020B0809050000020004" pitchFamily="49" charset="0"/>
              </a:rPr>
              <a:t>}</a:t>
            </a:r>
            <a:endParaRPr lang="en-GB" sz="140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     &lt;</a:t>
            </a:r>
            <a:r>
              <a:rPr lang="en-GB" sz="1400" dirty="0">
                <a:solidFill>
                  <a:srgbClr val="E06C75"/>
                </a:solidFill>
                <a:latin typeface="Fira Code" panose="020B0809050000020004" pitchFamily="49" charset="0"/>
              </a:rPr>
              <a:t>button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400" dirty="0" err="1">
                <a:solidFill>
                  <a:srgbClr val="D19A66"/>
                </a:solidFill>
                <a:latin typeface="Fira Code" panose="020B0809050000020004" pitchFamily="49" charset="0"/>
              </a:rPr>
              <a:t>onClick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={() </a:t>
            </a:r>
            <a:r>
              <a:rPr lang="en-GB" sz="1400" dirty="0">
                <a:solidFill>
                  <a:srgbClr val="C678DD"/>
                </a:solidFill>
                <a:latin typeface="Fira Code" panose="020B0809050000020004" pitchFamily="49" charset="0"/>
              </a:rPr>
              <a:t>=&gt;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{ </a:t>
            </a:r>
            <a:r>
              <a:rPr lang="en-GB" sz="1400" dirty="0" err="1">
                <a:solidFill>
                  <a:srgbClr val="E06C75"/>
                </a:solidFill>
                <a:latin typeface="Fira Code" panose="020B0809050000020004" pitchFamily="49" charset="0"/>
              </a:rPr>
              <a:t>this</a:t>
            </a:r>
            <a:r>
              <a:rPr lang="en-GB" sz="14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400" dirty="0" err="1">
                <a:solidFill>
                  <a:srgbClr val="E06C75"/>
                </a:solidFill>
                <a:latin typeface="Fira Code" panose="020B0809050000020004" pitchFamily="49" charset="0"/>
              </a:rPr>
              <a:t>props</a:t>
            </a:r>
            <a:r>
              <a:rPr lang="en-GB" sz="14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400" dirty="0" err="1">
                <a:solidFill>
                  <a:srgbClr val="61AFEF"/>
                </a:solidFill>
                <a:latin typeface="Fira Code" panose="020B0809050000020004" pitchFamily="49" charset="0"/>
              </a:rPr>
              <a:t>updateName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(</a:t>
            </a:r>
            <a:r>
              <a:rPr lang="en-GB" sz="1400" dirty="0">
                <a:solidFill>
                  <a:srgbClr val="98C379"/>
                </a:solidFill>
                <a:latin typeface="Fira Code" panose="020B0809050000020004" pitchFamily="49" charset="0"/>
              </a:rPr>
              <a:t>""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); }}&gt;</a:t>
            </a: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       clear name</a:t>
            </a: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     &lt;/</a:t>
            </a:r>
            <a:r>
              <a:rPr lang="en-GB" sz="1400" dirty="0">
                <a:solidFill>
                  <a:srgbClr val="E06C75"/>
                </a:solidFill>
                <a:latin typeface="Fira Code" panose="020B0809050000020004" pitchFamily="49" charset="0"/>
              </a:rPr>
              <a:t>button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   &lt;/</a:t>
            </a:r>
            <a:r>
              <a:rPr lang="en-GB" sz="1400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&gt;;</a:t>
            </a: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 }</a:t>
            </a: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0937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Flux</a:t>
            </a:r>
            <a:r>
              <a:rPr lang="de-DE" dirty="0"/>
              <a:t> (</a:t>
            </a:r>
            <a:r>
              <a:rPr lang="de-DE" dirty="0" err="1"/>
              <a:t>pattern</a:t>
            </a:r>
            <a:r>
              <a:rPr lang="de-DE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316B69-1A32-BC41-B774-F52E2F105678}"/>
              </a:ext>
            </a:extLst>
          </p:cNvPr>
          <p:cNvSpPr txBox="1"/>
          <p:nvPr/>
        </p:nvSpPr>
        <p:spPr>
          <a:xfrm>
            <a:off x="119336" y="6511776"/>
            <a:ext cx="2880320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facebook</a:t>
            </a:r>
            <a:r>
              <a:rPr lang="en-US" sz="1600" dirty="0"/>
              <a:t>/flux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1F74ADB-7419-D248-818D-D623C9828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558" y="2132856"/>
            <a:ext cx="2351584" cy="93687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6667000-3DAD-7B4A-8698-10DC3BBFB5AE}"/>
              </a:ext>
            </a:extLst>
          </p:cNvPr>
          <p:cNvGrpSpPr/>
          <p:nvPr/>
        </p:nvGrpSpPr>
        <p:grpSpPr>
          <a:xfrm>
            <a:off x="1163452" y="3887291"/>
            <a:ext cx="9865096" cy="798438"/>
            <a:chOff x="1055440" y="3638674"/>
            <a:chExt cx="9865096" cy="79843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2DBA592-977B-D048-A0F6-5AE1C46A43B0}"/>
                </a:ext>
              </a:extLst>
            </p:cNvPr>
            <p:cNvSpPr/>
            <p:nvPr/>
          </p:nvSpPr>
          <p:spPr>
            <a:xfrm>
              <a:off x="1055440" y="3645024"/>
              <a:ext cx="2088232" cy="792088"/>
            </a:xfrm>
            <a:prstGeom prst="roundRect">
              <a:avLst/>
            </a:prstGeom>
            <a:solidFill>
              <a:srgbClr val="44B84A"/>
            </a:solidFill>
            <a:ln w="28575">
              <a:solidFill>
                <a:srgbClr val="44B8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AD329A1-AA9E-5E44-BAC7-B1D58EA52982}"/>
                </a:ext>
              </a:extLst>
            </p:cNvPr>
            <p:cNvSpPr/>
            <p:nvPr/>
          </p:nvSpPr>
          <p:spPr>
            <a:xfrm>
              <a:off x="3647728" y="3645024"/>
              <a:ext cx="2088232" cy="792088"/>
            </a:xfrm>
            <a:prstGeom prst="roundRect">
              <a:avLst/>
            </a:prstGeom>
            <a:solidFill>
              <a:srgbClr val="44B84A"/>
            </a:solidFill>
            <a:ln w="28575">
              <a:solidFill>
                <a:srgbClr val="44B8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Dispatcher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550C454-BEF7-2A42-B214-77CD1C504D09}"/>
                </a:ext>
              </a:extLst>
            </p:cNvPr>
            <p:cNvSpPr/>
            <p:nvPr/>
          </p:nvSpPr>
          <p:spPr>
            <a:xfrm>
              <a:off x="6240016" y="3645024"/>
              <a:ext cx="2088232" cy="792088"/>
            </a:xfrm>
            <a:prstGeom prst="roundRect">
              <a:avLst/>
            </a:prstGeom>
            <a:solidFill>
              <a:srgbClr val="44B84A"/>
            </a:solidFill>
            <a:ln w="28575">
              <a:solidFill>
                <a:srgbClr val="44B8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Store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8CE3E3A-8B6E-9645-BAF3-404CC8911264}"/>
                </a:ext>
              </a:extLst>
            </p:cNvPr>
            <p:cNvSpPr/>
            <p:nvPr/>
          </p:nvSpPr>
          <p:spPr>
            <a:xfrm>
              <a:off x="8832304" y="3645024"/>
              <a:ext cx="2088232" cy="792088"/>
            </a:xfrm>
            <a:prstGeom prst="roundRect">
              <a:avLst/>
            </a:prstGeom>
            <a:noFill/>
            <a:ln w="28575">
              <a:solidFill>
                <a:srgbClr val="44B8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44B84A"/>
                  </a:solidFill>
                </a:rPr>
                <a:t>View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6F7A47B-FE26-6046-8356-D7FBE564688F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>
              <a:off x="3143672" y="4041068"/>
              <a:ext cx="5040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5C0333-FE45-F24C-8D4C-23CAF31AEB21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735960" y="4041068"/>
              <a:ext cx="5040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0686FA5-1F04-4D47-AF94-DD75E9F20B3F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8328248" y="4041068"/>
              <a:ext cx="5040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F19C3203-29A3-734E-AC1D-829984490F8C}"/>
                </a:ext>
              </a:extLst>
            </p:cNvPr>
            <p:cNvCxnSpPr>
              <a:cxnSpLocks/>
              <a:stCxn id="10" idx="0"/>
              <a:endCxn id="7" idx="0"/>
            </p:cNvCxnSpPr>
            <p:nvPr/>
          </p:nvCxnSpPr>
          <p:spPr>
            <a:xfrm rot="16200000" flipV="1">
              <a:off x="5987988" y="-243408"/>
              <a:ext cx="12700" cy="7776864"/>
            </a:xfrm>
            <a:prstGeom prst="bentConnector3">
              <a:avLst>
                <a:gd name="adj1" fmla="val 400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6A3745A1-F6A1-FC43-BCC7-7C830C043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928788"/>
              </p:ext>
            </p:extLst>
          </p:nvPr>
        </p:nvGraphicFramePr>
        <p:xfrm>
          <a:off x="1487488" y="4873597"/>
          <a:ext cx="921702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99">
                  <a:extLst>
                    <a:ext uri="{9D8B030D-6E8A-4147-A177-3AD203B41FA5}">
                      <a16:colId xmlns:a16="http://schemas.microsoft.com/office/drawing/2014/main" val="703259332"/>
                    </a:ext>
                  </a:extLst>
                </a:gridCol>
                <a:gridCol w="7903725">
                  <a:extLst>
                    <a:ext uri="{9D8B030D-6E8A-4147-A177-3AD203B41FA5}">
                      <a16:colId xmlns:a16="http://schemas.microsoft.com/office/drawing/2014/main" val="3889091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Action is an object containing type property and an optional payload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51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Dispatcher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Takes a single action at a time and delivers it to the stores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627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Store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Stores the state and modifies the state based on actions from the dispatcher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0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React components listening to changes in stores (over props)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30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497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7BB71-B753-4E4E-95A3-3FD60F1C6741}"/>
              </a:ext>
            </a:extLst>
          </p:cNvPr>
          <p:cNvSpPr txBox="1"/>
          <p:nvPr/>
        </p:nvSpPr>
        <p:spPr>
          <a:xfrm>
            <a:off x="1613502" y="1700808"/>
            <a:ext cx="8964996" cy="4896544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Page </a:t>
            </a:r>
            <a:r>
              <a:rPr lang="en-US" sz="14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avatarSize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sz="14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avatarSize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B2B2B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... which renders ...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</a:t>
            </a:r>
            <a:r>
              <a:rPr lang="en-US" sz="14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PageLayout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avatarSize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sz="14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avatarSize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z="1400" dirty="0">
                <a:solidFill>
                  <a:srgbClr val="B2B2B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// ... </a:t>
            </a:r>
            <a:r>
              <a:rPr lang="de-DE" sz="1400" dirty="0" err="1">
                <a:solidFill>
                  <a:srgbClr val="B2B2B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de-DE" sz="1400" dirty="0">
                <a:solidFill>
                  <a:srgbClr val="B2B2B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rgbClr val="B2B2B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renders</a:t>
            </a:r>
            <a:r>
              <a:rPr lang="de-DE" sz="1400" dirty="0">
                <a:solidFill>
                  <a:srgbClr val="B2B2B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...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de-DE" sz="14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NavigationBar</a:t>
            </a:r>
            <a:r>
              <a:rPr lang="de-DE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de-DE" sz="14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de-DE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avatarSize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de-DE" sz="14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avatarSize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de-DE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z="1400" dirty="0">
                <a:solidFill>
                  <a:srgbClr val="B2B2B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// ... </a:t>
            </a:r>
            <a:r>
              <a:rPr lang="de-DE" sz="1400" dirty="0" err="1">
                <a:solidFill>
                  <a:srgbClr val="B2B2B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de-DE" sz="1400" dirty="0">
                <a:solidFill>
                  <a:srgbClr val="B2B2B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rgbClr val="B2B2B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renders</a:t>
            </a:r>
            <a:r>
              <a:rPr lang="de-DE" sz="1400" dirty="0">
                <a:solidFill>
                  <a:srgbClr val="B2B2B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...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de-DE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Link </a:t>
            </a:r>
            <a:r>
              <a:rPr lang="de-DE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de-DE" sz="14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de-DE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sz="14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permalink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Avatar </a:t>
            </a:r>
            <a:r>
              <a:rPr lang="de-DE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de-DE" sz="14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de-DE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de-DE" sz="14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avatarSize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de-DE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de-DE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B2B2B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// ... 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400" dirty="0">
              <a:solidFill>
                <a:srgbClr val="ABB2BF"/>
              </a:solidFill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967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D356D5-AB5A-1046-AECD-45C2959ADF34}"/>
              </a:ext>
            </a:extLst>
          </p:cNvPr>
          <p:cNvSpPr txBox="1"/>
          <p:nvPr/>
        </p:nvSpPr>
        <p:spPr>
          <a:xfrm>
            <a:off x="2783632" y="1308324"/>
            <a:ext cx="6624736" cy="5544616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AvatarSizeContext</a:t>
            </a:r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createContext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'100px'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i="1" dirty="0">
                <a:solidFill>
                  <a:srgbClr val="5C637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...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400" dirty="0" err="1">
                <a:solidFill>
                  <a:srgbClr val="E5C07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AvatarSizeContext.Provider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sz="1400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'200px'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US" sz="1400" dirty="0">
                <a:solidFill>
                  <a:srgbClr val="E5C07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={user} /&gt;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</a:t>
            </a:r>
            <a:r>
              <a:rPr lang="en-US" sz="1400" dirty="0" err="1">
                <a:solidFill>
                  <a:srgbClr val="E5C07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AvatarSizeContext.Provider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i="1" dirty="0">
                <a:solidFill>
                  <a:srgbClr val="5C637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... which renders ...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E5C07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={user} /&gt;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i="1" dirty="0">
                <a:solidFill>
                  <a:srgbClr val="5C637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... which renders ...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400" dirty="0" err="1">
                <a:solidFill>
                  <a:srgbClr val="E5C07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PageLayout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={user} /&gt;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i="1" dirty="0">
                <a:solidFill>
                  <a:srgbClr val="5C637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... which renders ...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400" dirty="0" err="1">
                <a:solidFill>
                  <a:srgbClr val="E5C07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NavigationBar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 /&gt;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400" i="1" dirty="0">
                <a:solidFill>
                  <a:srgbClr val="5C637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... </a:t>
            </a:r>
            <a:r>
              <a:rPr lang="de-DE" sz="1400" i="1" dirty="0" err="1">
                <a:solidFill>
                  <a:srgbClr val="5C637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de-DE" sz="1400" i="1" dirty="0">
                <a:solidFill>
                  <a:srgbClr val="5C637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i="1" dirty="0" err="1">
                <a:solidFill>
                  <a:srgbClr val="5C637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renders</a:t>
            </a:r>
            <a:r>
              <a:rPr lang="de-DE" sz="1400" i="1" dirty="0">
                <a:solidFill>
                  <a:srgbClr val="5C637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...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E5C07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</a:t>
            </a:r>
            <a:r>
              <a:rPr lang="en-US" sz="1400" dirty="0">
                <a:solidFill>
                  <a:srgbClr val="E5C07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Avatar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={user} /&gt;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400" dirty="0">
                <a:solidFill>
                  <a:srgbClr val="E5C07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i="1" dirty="0">
                <a:solidFill>
                  <a:srgbClr val="5C637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...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E5C07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Avatar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contextType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AvatarSizeContext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={{width</a:t>
            </a:r>
            <a:r>
              <a:rPr lang="en-US" sz="1400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}} </a:t>
            </a:r>
            <a:r>
              <a:rPr lang="en-US" sz="1400" dirty="0" err="1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"..."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FBDAC-1D2F-B54B-B8C5-740EFF508496}"/>
              </a:ext>
            </a:extLst>
          </p:cNvPr>
          <p:cNvSpPr txBox="1"/>
          <p:nvPr/>
        </p:nvSpPr>
        <p:spPr>
          <a:xfrm>
            <a:off x="1473200" y="2946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51200" indent="-151200">
              <a:buFontTx/>
              <a:buBlip>
                <a:blip r:embed="rId2"/>
              </a:buBlip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05821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Styling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F3408-4E3F-094B-9935-87B23C06F586}"/>
              </a:ext>
            </a:extLst>
          </p:cNvPr>
          <p:cNvSpPr txBox="1"/>
          <p:nvPr/>
        </p:nvSpPr>
        <p:spPr>
          <a:xfrm>
            <a:off x="1325470" y="2385648"/>
            <a:ext cx="4626514" cy="4239792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styles </a:t>
            </a:r>
            <a:r>
              <a:rPr lang="en-US" sz="1400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1400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‘./</a:t>
            </a:r>
            <a:r>
              <a:rPr lang="en-US" sz="1400" dirty="0" err="1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example.module.css</a:t>
            </a:r>
            <a:r>
              <a:rPr lang="en-US" sz="1400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className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sz="1400" dirty="0" err="1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styles</a:t>
            </a:r>
            <a:r>
              <a:rPr lang="en-US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       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Hello {</a:t>
            </a:r>
            <a:r>
              <a:rPr lang="en-US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en-US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de-DE" sz="1400" dirty="0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528A9-41D6-0741-8B17-D1730B78BF2C}"/>
              </a:ext>
            </a:extLst>
          </p:cNvPr>
          <p:cNvSpPr txBox="1"/>
          <p:nvPr/>
        </p:nvSpPr>
        <p:spPr>
          <a:xfrm>
            <a:off x="6961834" y="2385648"/>
            <a:ext cx="3906434" cy="4239792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divStyle</a:t>
            </a:r>
            <a:r>
              <a:rPr lang="en-US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height</a:t>
            </a:r>
            <a:r>
              <a:rPr lang="en-US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'100%'</a:t>
            </a:r>
            <a:r>
              <a:rPr lang="en-US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dirty="0" err="1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de-DE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'100%'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dirty="0" err="1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padding</a:t>
            </a:r>
            <a:r>
              <a:rPr lang="de-DE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dirty="0" err="1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textAlign</a:t>
            </a:r>
            <a:r>
              <a:rPr lang="de-DE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de-DE" dirty="0" err="1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de-DE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'&amp;:</a:t>
            </a:r>
            <a:r>
              <a:rPr lang="de-DE" dirty="0" err="1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hover</a:t>
            </a:r>
            <a:r>
              <a:rPr lang="de-DE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de-DE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de-DE" dirty="0" err="1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cursor</a:t>
            </a:r>
            <a:r>
              <a:rPr lang="de-DE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de-DE" dirty="0" err="1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pointer</a:t>
            </a:r>
            <a:r>
              <a:rPr lang="de-DE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 err="1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Box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dirty="0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de-DE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divStyle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...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</a:t>
            </a:r>
            <a:r>
              <a:rPr lang="de-DE" dirty="0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45002E-110D-7542-9AC4-0C96321DE8A7}"/>
              </a:ext>
            </a:extLst>
          </p:cNvPr>
          <p:cNvSpPr txBox="1"/>
          <p:nvPr/>
        </p:nvSpPr>
        <p:spPr>
          <a:xfrm>
            <a:off x="2639616" y="1916832"/>
            <a:ext cx="1080120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/>
              <a:t>Separate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ECF8A5-A71D-0945-9E42-80565C2F9B0E}"/>
              </a:ext>
            </a:extLst>
          </p:cNvPr>
          <p:cNvSpPr txBox="1"/>
          <p:nvPr/>
        </p:nvSpPr>
        <p:spPr>
          <a:xfrm>
            <a:off x="8472266" y="1941364"/>
            <a:ext cx="1080120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/>
              <a:t>Inline</a:t>
            </a:r>
          </a:p>
        </p:txBody>
      </p:sp>
    </p:spTree>
    <p:extLst>
      <p:ext uri="{BB962C8B-B14F-4D97-AF65-F5344CB8AC3E}">
        <p14:creationId xmlns:p14="http://schemas.microsoft.com/office/powerpoint/2010/main" val="899920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Controlled Components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684C-C072-AB4F-8174-8977BFE6F1F9}"/>
              </a:ext>
            </a:extLst>
          </p:cNvPr>
          <p:cNvSpPr txBox="1"/>
          <p:nvPr/>
        </p:nvSpPr>
        <p:spPr>
          <a:xfrm>
            <a:off x="1559496" y="1313384"/>
            <a:ext cx="9073007" cy="5544616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NameForm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constructor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''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handleChange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handleChange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bind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handleSubmit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handleSubmit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bind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handleChange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event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setState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event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handleSubmit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event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alert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 name was submitted: '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onSubmit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handleSubmit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Name: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sz="14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40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onChange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handleChange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sz="14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40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submit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40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Submit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de-DE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621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b="1" dirty="0" err="1"/>
              <a:t>Jest</a:t>
            </a:r>
            <a:endParaRPr lang="de-DE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8D7911-648C-2948-9331-22BCC428958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592" y="1439935"/>
            <a:ext cx="873064" cy="873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684C-C072-AB4F-8174-8977BFE6F1F9}"/>
              </a:ext>
            </a:extLst>
          </p:cNvPr>
          <p:cNvSpPr txBox="1"/>
          <p:nvPr/>
        </p:nvSpPr>
        <p:spPr>
          <a:xfrm>
            <a:off x="1559496" y="3429000"/>
            <a:ext cx="9073007" cy="1008112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"scripts"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{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"test"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nx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 test --watch"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"</a:t>
            </a:r>
            <a:r>
              <a:rPr lang="en-US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test:ci</a:t>
            </a:r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nx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 test --ci"</a:t>
            </a:r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},</a:t>
            </a:r>
          </a:p>
        </p:txBody>
      </p:sp>
      <p:sp>
        <p:nvSpPr>
          <p:cNvPr id="2" name="Textfeld 3">
            <a:extLst>
              <a:ext uri="{FF2B5EF4-FFF2-40B4-BE49-F238E27FC236}">
                <a16:creationId xmlns:a16="http://schemas.microsoft.com/office/drawing/2014/main" id="{50EEA576-1060-DD24-C2C7-5A70884A5B9D}"/>
              </a:ext>
            </a:extLst>
          </p:cNvPr>
          <p:cNvSpPr txBox="1"/>
          <p:nvPr/>
        </p:nvSpPr>
        <p:spPr>
          <a:xfrm>
            <a:off x="551384" y="6364056"/>
            <a:ext cx="6832376" cy="3597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SzPct val="100000"/>
            </a:pPr>
            <a:r>
              <a:rPr lang="de-DE" dirty="0"/>
              <a:t>https://</a:t>
            </a:r>
            <a:r>
              <a:rPr lang="de-DE" dirty="0" err="1"/>
              <a:t>jestjs.io</a:t>
            </a:r>
            <a:r>
              <a:rPr lang="de-DE" dirty="0"/>
              <a:t>/</a:t>
            </a:r>
            <a:r>
              <a:rPr lang="de-DE" dirty="0" err="1"/>
              <a:t>docs</a:t>
            </a:r>
            <a:r>
              <a:rPr lang="de-DE" dirty="0"/>
              <a:t>/</a:t>
            </a:r>
            <a:r>
              <a:rPr lang="de-DE" dirty="0" err="1"/>
              <a:t>getting-started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1778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b="1" dirty="0" err="1"/>
              <a:t>Jest</a:t>
            </a:r>
            <a:r>
              <a:rPr lang="de-DE" b="1" dirty="0"/>
              <a:t> - </a:t>
            </a:r>
            <a:r>
              <a:rPr lang="de-DE" b="1" dirty="0" err="1"/>
              <a:t>Testing</a:t>
            </a:r>
            <a:endParaRPr lang="de-DE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684C-C072-AB4F-8174-8977BFE6F1F9}"/>
              </a:ext>
            </a:extLst>
          </p:cNvPr>
          <p:cNvSpPr txBox="1"/>
          <p:nvPr/>
        </p:nvSpPr>
        <p:spPr>
          <a:xfrm>
            <a:off x="1559496" y="2204864"/>
            <a:ext cx="9073007" cy="4032448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describe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'Hello'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 ()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</a:b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</a:t>
            </a:r>
            <a:r>
              <a:rPr lang="en-US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it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'should show name when clicked'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async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()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    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expectedName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'test’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;</a:t>
            </a:r>
          </a:p>
          <a:p>
            <a:r>
              <a:rPr lang="en-US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    render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(&lt;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Hello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name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expectedName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/&gt;);</a:t>
            </a:r>
          </a:p>
          <a:p>
            <a:r>
              <a:rPr lang="en-US" b="0" i="1" dirty="0">
                <a:solidFill>
                  <a:srgbClr val="7F848E"/>
                </a:solidFill>
                <a:effectLst/>
                <a:latin typeface="Fira Code" panose="020B0809050000020004" pitchFamily="34" charset="0"/>
              </a:rPr>
              <a:t>    // query returns null if not found</a:t>
            </a:r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    expect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screen</a:t>
            </a:r>
            <a:r>
              <a:rPr lang="en-US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queryByText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expectedName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)).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toBeNull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();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</a:b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button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screen</a:t>
            </a:r>
            <a:r>
              <a:rPr lang="en-US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getByRole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'button’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);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    await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userEvent</a:t>
            </a:r>
            <a:r>
              <a:rPr lang="en-US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click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button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);</a:t>
            </a:r>
          </a:p>
          <a:p>
            <a:r>
              <a:rPr lang="en-US" b="0" i="1" dirty="0">
                <a:solidFill>
                  <a:srgbClr val="7F848E"/>
                </a:solidFill>
                <a:effectLst/>
                <a:latin typeface="Fira Code" panose="020B0809050000020004" pitchFamily="34" charset="0"/>
              </a:rPr>
              <a:t>    // get throws if not found</a:t>
            </a:r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   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screen</a:t>
            </a:r>
            <a:r>
              <a:rPr lang="en-US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getByText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`Hello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${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expectedName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`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);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});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518703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b="1" dirty="0" err="1"/>
              <a:t>Jest</a:t>
            </a:r>
            <a:r>
              <a:rPr lang="de-DE" b="1" dirty="0"/>
              <a:t> - Mock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684C-C072-AB4F-8174-8977BFE6F1F9}"/>
              </a:ext>
            </a:extLst>
          </p:cNvPr>
          <p:cNvSpPr txBox="1"/>
          <p:nvPr/>
        </p:nvSpPr>
        <p:spPr>
          <a:xfrm>
            <a:off x="1559496" y="2204864"/>
            <a:ext cx="9073007" cy="4032448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describe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</a:t>
            </a:r>
            <a:r>
              <a:rPr lang="en-US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LoginForm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 ()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  let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loginMock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jest</a:t>
            </a:r>
            <a:r>
              <a:rPr lang="en-US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Mock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;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</a:b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beforeEach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(()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</a:t>
            </a:r>
          </a:p>
          <a:p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   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loginMock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jest</a:t>
            </a:r>
            <a:r>
              <a:rPr lang="en-US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fn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().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mockReturnValue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Promise</a:t>
            </a:r>
            <a:r>
              <a:rPr lang="en-US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resolve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());</a:t>
            </a:r>
          </a:p>
          <a:p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   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jest</a:t>
            </a:r>
            <a:r>
              <a:rPr lang="en-US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spyOn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auth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</a:t>
            </a:r>
            <a:r>
              <a:rPr lang="en-US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useAuth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).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mockReturnValue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({</a:t>
            </a:r>
          </a:p>
          <a:p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      login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loginMock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  </a:t>
            </a:r>
            <a:r>
              <a:rPr lang="en-US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isAuthenticated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false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</a:t>
            </a:r>
          </a:p>
          <a:p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      register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jest</a:t>
            </a:r>
            <a:r>
              <a:rPr lang="en-US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fn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(),</a:t>
            </a:r>
          </a:p>
          <a:p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      logout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jest</a:t>
            </a:r>
            <a:r>
              <a:rPr lang="en-US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fn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(),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});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});</a:t>
            </a:r>
          </a:p>
          <a:p>
            <a:endParaRPr lang="en-US" dirty="0">
              <a:solidFill>
                <a:srgbClr val="ABB2BF"/>
              </a:solidFill>
              <a:latin typeface="Fira Code" panose="020B0809050000020004" pitchFamily="34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 . . </a:t>
            </a:r>
          </a:p>
        </p:txBody>
      </p:sp>
    </p:spTree>
    <p:extLst>
      <p:ext uri="{BB962C8B-B14F-4D97-AF65-F5344CB8AC3E}">
        <p14:creationId xmlns:p14="http://schemas.microsoft.com/office/powerpoint/2010/main" val="755802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5E9E2B5-E64F-9643-8EC7-014576C9EFE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833" y="874224"/>
            <a:ext cx="5072334" cy="5072334"/>
          </a:xfrm>
          <a:prstGeom prst="rect">
            <a:avLst/>
          </a:prstGeom>
          <a:noFill/>
        </p:spPr>
      </p:pic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Setup Environment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53CDE-13C1-504F-95C8-6F44DB5D5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4" y="2063056"/>
            <a:ext cx="2185339" cy="2185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2AC185-DE57-FD4D-A0E4-0809718DE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3" y="3410391"/>
            <a:ext cx="2185339" cy="2185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334589-578B-5440-B007-7C70D8ADA3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832" y="3148199"/>
            <a:ext cx="1279197" cy="12791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DF33DF-093A-FA4E-86D6-74C1B835E210}"/>
              </a:ext>
            </a:extLst>
          </p:cNvPr>
          <p:cNvSpPr txBox="1"/>
          <p:nvPr/>
        </p:nvSpPr>
        <p:spPr>
          <a:xfrm>
            <a:off x="1199456" y="616530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51200" indent="-151200">
              <a:buFontTx/>
              <a:buBlip>
                <a:blip r:embed="rId6"/>
              </a:buBlip>
            </a:pPr>
            <a:endParaRPr lang="en-GB" sz="1600" dirty="0"/>
          </a:p>
        </p:txBody>
      </p:sp>
      <p:sp>
        <p:nvSpPr>
          <p:cNvPr id="12" name="Textfeld 3">
            <a:extLst>
              <a:ext uri="{FF2B5EF4-FFF2-40B4-BE49-F238E27FC236}">
                <a16:creationId xmlns:a16="http://schemas.microsoft.com/office/drawing/2014/main" id="{C855EEAE-2648-2F44-8BDF-50046B8E2442}"/>
              </a:ext>
            </a:extLst>
          </p:cNvPr>
          <p:cNvSpPr txBox="1"/>
          <p:nvPr/>
        </p:nvSpPr>
        <p:spPr>
          <a:xfrm>
            <a:off x="2222260" y="5181953"/>
            <a:ext cx="7500547" cy="14568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SzPct val="100000"/>
            </a:pPr>
            <a:r>
              <a:rPr lang="de-DE" dirty="0">
                <a:hlinkClick r:id="rId7"/>
              </a:rPr>
              <a:t>https://nodejs.org/en/download/</a:t>
            </a:r>
            <a:endParaRPr lang="de-DE" dirty="0"/>
          </a:p>
          <a:p>
            <a:pPr>
              <a:buSzPct val="100000"/>
            </a:pPr>
            <a:r>
              <a:rPr lang="de-DE" dirty="0">
                <a:hlinkClick r:id="rId8"/>
              </a:rPr>
              <a:t>https://code.visualstudio.com/download</a:t>
            </a:r>
            <a:endParaRPr lang="de-DE" dirty="0"/>
          </a:p>
          <a:p>
            <a:pPr>
              <a:buSzPct val="100000"/>
            </a:pPr>
            <a:r>
              <a:rPr lang="de-DE" dirty="0">
                <a:hlinkClick r:id="rId9"/>
              </a:rPr>
              <a:t>https://marketplace.visualstudio.com/items?itemName=nrwl.angular-console</a:t>
            </a:r>
            <a:endParaRPr lang="de-DE" dirty="0"/>
          </a:p>
          <a:p>
            <a:pPr>
              <a:buSzPct val="100000"/>
            </a:pPr>
            <a:r>
              <a:rPr lang="de-DE" dirty="0">
                <a:hlinkClick r:id="rId7"/>
              </a:rPr>
              <a:t>https://marketplace.visualstudio.com/items?itemName=usernamehw.errorlens</a:t>
            </a:r>
          </a:p>
          <a:p>
            <a:pPr>
              <a:buSzPct val="100000"/>
            </a:pPr>
            <a:r>
              <a:rPr lang="de-DE" dirty="0">
                <a:hlinkClick r:id="rId7"/>
              </a:rPr>
              <a:t>https://marketplace.visualstudio.com/items?itemName=esbenp.prettier-vscode</a:t>
            </a:r>
          </a:p>
          <a:p>
            <a:pPr>
              <a:buSzPct val="100000"/>
            </a:pPr>
            <a:endParaRPr lang="de-DE" dirty="0">
              <a:hlinkClick r:id="rId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5F68E2-A84B-FB49-92DF-6FB121083EE7}"/>
              </a:ext>
            </a:extLst>
          </p:cNvPr>
          <p:cNvSpPr/>
          <p:nvPr/>
        </p:nvSpPr>
        <p:spPr>
          <a:xfrm>
            <a:off x="4835860" y="2063056"/>
            <a:ext cx="2520280" cy="2088232"/>
          </a:xfrm>
          <a:prstGeom prst="rect">
            <a:avLst/>
          </a:prstGeom>
          <a:solidFill>
            <a:srgbClr val="7A8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6600" b="1" dirty="0"/>
              <a:t>SETUP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9D67B-F8FD-1E44-9F6E-9752B5CCFB7C}"/>
              </a:ext>
            </a:extLst>
          </p:cNvPr>
          <p:cNvSpPr txBox="1"/>
          <p:nvPr/>
        </p:nvSpPr>
        <p:spPr>
          <a:xfrm>
            <a:off x="4223792" y="3645024"/>
            <a:ext cx="3744416" cy="648072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3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 node </a:t>
            </a:r>
            <a:r>
              <a:rPr lang="en-GB" sz="2000" dirty="0">
                <a:solidFill>
                  <a:srgbClr val="56B6C2"/>
                </a:solidFill>
                <a:latin typeface="Fira Code" panose="020B0809050000020004" pitchFamily="49" charset="0"/>
              </a:rPr>
              <a:t>–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v</a:t>
            </a:r>
          </a:p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v18.X.X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AD1FF9-75AE-1649-BCBD-E90C75CFAFA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592" y="1439935"/>
            <a:ext cx="873064" cy="87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231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MUI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C790E37-A834-BB4D-89EE-8E2D5E4F0ED1}"/>
              </a:ext>
            </a:extLst>
          </p:cNvPr>
          <p:cNvSpPr txBox="1"/>
          <p:nvPr/>
        </p:nvSpPr>
        <p:spPr>
          <a:xfrm>
            <a:off x="2207568" y="2741588"/>
            <a:ext cx="5400599" cy="22322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SzPct val="100000"/>
            </a:pPr>
            <a:endParaRPr lang="de-DE" dirty="0"/>
          </a:p>
          <a:p>
            <a:pPr>
              <a:buSzPct val="100000"/>
            </a:pPr>
            <a:endParaRPr lang="de-DE" dirty="0"/>
          </a:p>
          <a:p>
            <a:pPr marL="285750" indent="-285750">
              <a:buSzPct val="100000"/>
              <a:buFontTx/>
              <a:buChar char="-"/>
            </a:pPr>
            <a:r>
              <a:rPr lang="de-DE" dirty="0"/>
              <a:t>Material Design </a:t>
            </a:r>
            <a:r>
              <a:rPr lang="de-DE" dirty="0" err="1"/>
              <a:t>is</a:t>
            </a:r>
            <a:r>
              <a:rPr lang="de-DE" dirty="0"/>
              <a:t> a Design System;</a:t>
            </a:r>
          </a:p>
          <a:p>
            <a:pPr marL="285750" indent="-285750">
              <a:buSzPct val="100000"/>
              <a:buFontTx/>
              <a:buChar char="-"/>
            </a:pPr>
            <a:r>
              <a:rPr lang="de-DE" dirty="0"/>
              <a:t>MUI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React</a:t>
            </a:r>
            <a:r>
              <a:rPr lang="de-DE" dirty="0"/>
              <a:t> Implementation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Design System;</a:t>
            </a:r>
          </a:p>
          <a:p>
            <a:pPr marL="285750" indent="-285750">
              <a:buSzPct val="100000"/>
              <a:buFontTx/>
              <a:buChar char="-"/>
            </a:pPr>
            <a:endParaRPr lang="de-DE" dirty="0"/>
          </a:p>
          <a:p>
            <a:pPr marL="285750" indent="-285750">
              <a:buSzPct val="100000"/>
              <a:buFontTx/>
              <a:buChar char="-"/>
            </a:pPr>
            <a:endParaRPr lang="de-DE" dirty="0"/>
          </a:p>
          <a:p>
            <a:pPr marL="285750" indent="-285750">
              <a:buSzPct val="100000"/>
              <a:buFontTx/>
              <a:buChar char="-"/>
            </a:pP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9D4FB-D2BA-1B46-92EC-0272AFB51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68" y="4720762"/>
            <a:ext cx="1425600" cy="1131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41F55B-3F6B-164D-A49B-3520C6C7B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68" y="2204864"/>
            <a:ext cx="1422400" cy="1422400"/>
          </a:xfrm>
          <a:prstGeom prst="rect">
            <a:avLst/>
          </a:prstGeom>
        </p:spPr>
      </p:pic>
      <p:sp>
        <p:nvSpPr>
          <p:cNvPr id="9" name="Textfeld 3">
            <a:extLst>
              <a:ext uri="{FF2B5EF4-FFF2-40B4-BE49-F238E27FC236}">
                <a16:creationId xmlns:a16="http://schemas.microsoft.com/office/drawing/2014/main" id="{F1F2BAF9-98CD-924A-8B06-7EEEB7ADD7BE}"/>
              </a:ext>
            </a:extLst>
          </p:cNvPr>
          <p:cNvSpPr txBox="1"/>
          <p:nvPr/>
        </p:nvSpPr>
        <p:spPr>
          <a:xfrm>
            <a:off x="551384" y="6030257"/>
            <a:ext cx="6832376" cy="5760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SzPct val="100000"/>
            </a:pPr>
            <a:r>
              <a:rPr lang="de-DE" dirty="0">
                <a:hlinkClick r:id="rId4"/>
              </a:rPr>
              <a:t>https://material.io/design/</a:t>
            </a:r>
            <a:endParaRPr lang="de-DE" dirty="0"/>
          </a:p>
          <a:p>
            <a:pPr>
              <a:buSzPct val="100000"/>
            </a:pPr>
            <a:r>
              <a:rPr lang="de-DE" dirty="0"/>
              <a:t>https://</a:t>
            </a:r>
            <a:r>
              <a:rPr lang="de-DE" dirty="0" err="1"/>
              <a:t>mui.com</a:t>
            </a:r>
            <a:r>
              <a:rPr lang="de-DE" dirty="0"/>
              <a:t>/material-ui/</a:t>
            </a:r>
            <a:r>
              <a:rPr lang="de-DE" dirty="0" err="1"/>
              <a:t>getting-started</a:t>
            </a:r>
            <a:r>
              <a:rPr lang="de-DE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2087699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MUI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B2845-494B-9448-B2E9-A9BCE51210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592" y="1439935"/>
            <a:ext cx="873064" cy="8730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3F0558-D9CB-3939-4B14-86FA075D2635}"/>
              </a:ext>
            </a:extLst>
          </p:cNvPr>
          <p:cNvSpPr txBox="1"/>
          <p:nvPr/>
        </p:nvSpPr>
        <p:spPr>
          <a:xfrm>
            <a:off x="1144094" y="2875956"/>
            <a:ext cx="9903811" cy="1106087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3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 </a:t>
            </a:r>
            <a:r>
              <a:rPr lang="en-GB" sz="2000" dirty="0" err="1">
                <a:solidFill>
                  <a:srgbClr val="ABB2BF"/>
                </a:solidFill>
                <a:latin typeface="Fira Code" panose="020B0809050000020004" pitchFamily="49" charset="0"/>
              </a:rPr>
              <a:t>npm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 install @</a:t>
            </a:r>
            <a:r>
              <a:rPr lang="en-GB" sz="2000" dirty="0" err="1">
                <a:solidFill>
                  <a:srgbClr val="ABB2BF"/>
                </a:solidFill>
                <a:latin typeface="Fira Code" panose="020B0809050000020004" pitchFamily="49" charset="0"/>
              </a:rPr>
              <a:t>mui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/material @emotion/react @emotion/styled</a:t>
            </a:r>
            <a:b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</a:br>
            <a:endParaRPr lang="en-GB" sz="200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 </a:t>
            </a:r>
            <a:r>
              <a:rPr lang="en-GB" sz="2000" dirty="0" err="1">
                <a:solidFill>
                  <a:srgbClr val="ABB2BF"/>
                </a:solidFill>
                <a:latin typeface="Fira Code" panose="020B0809050000020004" pitchFamily="49" charset="0"/>
              </a:rPr>
              <a:t>npm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 install @</a:t>
            </a:r>
            <a:r>
              <a:rPr lang="en-GB" sz="2000" dirty="0" err="1">
                <a:solidFill>
                  <a:srgbClr val="ABB2BF"/>
                </a:solidFill>
                <a:latin typeface="Fira Code" panose="020B0809050000020004" pitchFamily="49" charset="0"/>
              </a:rPr>
              <a:t>mui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/icons-material</a:t>
            </a:r>
          </a:p>
        </p:txBody>
      </p:sp>
    </p:spTree>
    <p:extLst>
      <p:ext uri="{BB962C8B-B14F-4D97-AF65-F5344CB8AC3E}">
        <p14:creationId xmlns:p14="http://schemas.microsoft.com/office/powerpoint/2010/main" val="3239254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Theme</a:t>
            </a:r>
            <a:r>
              <a:rPr lang="de-DE" dirty="0"/>
              <a:t> &amp; Styling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F739B-67E3-4CF7-C601-956B5D8A62F1}"/>
              </a:ext>
            </a:extLst>
          </p:cNvPr>
          <p:cNvSpPr txBox="1"/>
          <p:nvPr/>
        </p:nvSpPr>
        <p:spPr>
          <a:xfrm>
            <a:off x="227348" y="1772816"/>
            <a:ext cx="11737303" cy="4725144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3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export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const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CustomThemeProvider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sz="2000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FC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PropsWithChildren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 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({ </a:t>
            </a:r>
            <a:r>
              <a:rPr lang="en-US" sz="2000" b="0" i="1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children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}) 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</a:t>
            </a:r>
          </a:p>
          <a:p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  const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theme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useMemo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(() 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</a:t>
            </a:r>
          </a:p>
          <a:p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    return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createTheme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({</a:t>
            </a:r>
          </a:p>
          <a:p>
            <a:r>
              <a:rPr lang="en-US" sz="2000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  palette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{</a:t>
            </a:r>
          </a:p>
          <a:p>
            <a:r>
              <a:rPr lang="en-US" sz="2000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    primary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{</a:t>
            </a:r>
          </a:p>
          <a:p>
            <a:r>
              <a:rPr lang="en-US" sz="2000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      main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sz="20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'#6E9C9F’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    },</a:t>
            </a:r>
          </a:p>
          <a:p>
            <a:r>
              <a:rPr lang="en-US" sz="2000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    secondary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{</a:t>
            </a:r>
          </a:p>
          <a:p>
            <a:r>
              <a:rPr lang="en-US" sz="2000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      main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sz="20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'#91DD98’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    },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  },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});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}, []);</a:t>
            </a:r>
          </a:p>
          <a:p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  return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&lt;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ThemeProvider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theme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sz="2000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theme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sz="2000" b="0" i="1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children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&lt;/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ThemeProvider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&gt;;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391746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Using</a:t>
            </a:r>
            <a:r>
              <a:rPr lang="de-DE" dirty="0"/>
              <a:t> MUI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B02000-8B0D-80C7-06A1-70BB10000664}"/>
              </a:ext>
            </a:extLst>
          </p:cNvPr>
          <p:cNvSpPr txBox="1"/>
          <p:nvPr/>
        </p:nvSpPr>
        <p:spPr>
          <a:xfrm>
            <a:off x="1685510" y="1772816"/>
            <a:ext cx="8820980" cy="4725144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3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</a:t>
            </a:r>
            <a:r>
              <a:rPr lang="en-US" sz="2000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Paper</a:t>
            </a:r>
            <a:endParaRPr lang="en-US" sz="2000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sz="20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  </a:t>
            </a:r>
            <a:r>
              <a:rPr lang="en-US" sz="2000" b="0" i="1" dirty="0" err="1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sx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sz="2000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width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sz="20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"80%"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 </a:t>
            </a:r>
            <a:r>
              <a:rPr lang="en-US" sz="2000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padding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sz="20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"2rem"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,}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endParaRPr lang="en-US" sz="2000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&lt;</a:t>
            </a:r>
            <a:r>
              <a:rPr lang="en-US" sz="2000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Stack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spacing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sz="2000" b="0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3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&lt;</a:t>
            </a:r>
            <a:r>
              <a:rPr lang="en-US" sz="2000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h1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&gt;Login&lt;/</a:t>
            </a:r>
            <a:r>
              <a:rPr lang="en-US" sz="2000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h1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&lt;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TextField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label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"Email"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type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"email”</a:t>
            </a:r>
            <a:endParaRPr lang="en-US" sz="2000" dirty="0">
              <a:solidFill>
                <a:srgbClr val="ABB2BF"/>
              </a:solidFill>
              <a:latin typeface="Fira Code" panose="020B0809050000020004" pitchFamily="34" charset="0"/>
            </a:endParaRPr>
          </a:p>
          <a:p>
            <a:r>
              <a:rPr lang="en-US" sz="2000" b="0" i="1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  </a:t>
            </a:r>
            <a:r>
              <a:rPr lang="en-US" sz="20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value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sz="2000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email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i="1" dirty="0" err="1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onChange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onEmailChange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endParaRPr lang="en-US" sz="2000" dirty="0">
              <a:solidFill>
                <a:srgbClr val="ABB2BF"/>
              </a:solidFill>
              <a:latin typeface="Fira Code" panose="020B0809050000020004" pitchFamily="34" charset="0"/>
            </a:endParaRP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/&gt;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&lt;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TextField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label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"Password"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type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"password”</a:t>
            </a:r>
            <a:endParaRPr lang="en-US" sz="2000" dirty="0">
              <a:solidFill>
                <a:srgbClr val="ABB2BF"/>
              </a:solidFill>
              <a:latin typeface="Fira Code" panose="020B0809050000020004" pitchFamily="34" charset="0"/>
            </a:endParaRPr>
          </a:p>
          <a:p>
            <a:r>
              <a:rPr lang="en-US" sz="2000" b="0" i="1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  </a:t>
            </a:r>
            <a:r>
              <a:rPr lang="en-US" sz="20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value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sz="2000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password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i="1" dirty="0" err="1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onChange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onPasswordChange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</a:p>
          <a:p>
            <a:r>
              <a:rPr lang="en-US" sz="2000" dirty="0">
                <a:solidFill>
                  <a:srgbClr val="C678DD"/>
                </a:solidFill>
                <a:latin typeface="Fira Code" panose="020B0809050000020004" pitchFamily="34" charset="0"/>
              </a:rPr>
              <a:t>    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/&gt;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&lt;</a:t>
            </a:r>
            <a:r>
              <a:rPr lang="en-US" sz="2000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Button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type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"submit"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&gt;Login&lt;/</a:t>
            </a:r>
            <a:r>
              <a:rPr lang="en-US" sz="2000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Button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&lt;/</a:t>
            </a:r>
            <a:r>
              <a:rPr lang="en-US" sz="2000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Stack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&lt;/</a:t>
            </a:r>
            <a:r>
              <a:rPr lang="en-US" sz="2000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Paper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endParaRPr lang="en-US" sz="2000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1686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Use Icons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F7158-1650-A4D0-C46C-13B5A5EE098F}"/>
              </a:ext>
            </a:extLst>
          </p:cNvPr>
          <p:cNvSpPr txBox="1"/>
          <p:nvPr/>
        </p:nvSpPr>
        <p:spPr>
          <a:xfrm>
            <a:off x="1685510" y="1772816"/>
            <a:ext cx="8820980" cy="4176464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3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import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SaveIcon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from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'@</a:t>
            </a:r>
            <a:r>
              <a:rPr lang="en-US" sz="2000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mui</a:t>
            </a:r>
            <a:r>
              <a:rPr lang="en-US" sz="20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/icons-material/Save'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;</a:t>
            </a:r>
          </a:p>
          <a:p>
            <a:endParaRPr lang="en-US" sz="2000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</a:t>
            </a:r>
            <a:r>
              <a:rPr lang="en-US" sz="2000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Button</a:t>
            </a:r>
            <a:endParaRPr lang="en-US" sz="2000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sz="20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  variant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"contained"</a:t>
            </a:r>
            <a:endParaRPr lang="en-US" sz="2000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sz="20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  </a:t>
            </a:r>
            <a:r>
              <a:rPr lang="en-US" sz="2000" b="0" i="1" dirty="0" err="1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startIcon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SaveIcon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/&gt;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endParaRPr lang="en-US" sz="2000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sz="20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  </a:t>
            </a:r>
            <a:r>
              <a:rPr lang="en-US" sz="2000" b="0" i="1" dirty="0" err="1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onClick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() 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. . . 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}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endParaRPr lang="en-US" sz="2000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Save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&lt;/</a:t>
            </a:r>
            <a:r>
              <a:rPr lang="en-US" sz="2000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Button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699577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b="1" dirty="0" err="1"/>
              <a:t>Formik</a:t>
            </a:r>
            <a:endParaRPr lang="de-DE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AC6211-6D92-904B-9BE8-BB4DDD651EC6}"/>
              </a:ext>
            </a:extLst>
          </p:cNvPr>
          <p:cNvSpPr txBox="1"/>
          <p:nvPr/>
        </p:nvSpPr>
        <p:spPr>
          <a:xfrm>
            <a:off x="191343" y="6472152"/>
            <a:ext cx="4680520" cy="216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sz="1600" dirty="0"/>
              <a:t>https://</a:t>
            </a:r>
            <a:r>
              <a:rPr lang="en-GB" sz="1600" dirty="0" err="1"/>
              <a:t>formik.org</a:t>
            </a:r>
            <a:r>
              <a:rPr lang="en-GB" sz="1600" dirty="0"/>
              <a:t>/docs/overview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8B6016-28B1-6048-9791-BA9660B940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592" y="1439935"/>
            <a:ext cx="873064" cy="8730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53CADE-AD79-8A4C-B9E4-1AA9EFB69A10}"/>
              </a:ext>
            </a:extLst>
          </p:cNvPr>
          <p:cNvSpPr txBox="1"/>
          <p:nvPr/>
        </p:nvSpPr>
        <p:spPr>
          <a:xfrm>
            <a:off x="1559496" y="3633060"/>
            <a:ext cx="9073007" cy="547096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install 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formik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yup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9222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b="1" dirty="0" err="1"/>
              <a:t>Formik</a:t>
            </a:r>
            <a:endParaRPr lang="de-DE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76EEC7-D09A-5445-8127-41238237EBE0}"/>
              </a:ext>
            </a:extLst>
          </p:cNvPr>
          <p:cNvSpPr txBox="1"/>
          <p:nvPr/>
        </p:nvSpPr>
        <p:spPr>
          <a:xfrm>
            <a:off x="360017" y="1700808"/>
            <a:ext cx="11377262" cy="5040560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</a:t>
            </a:r>
            <a:r>
              <a:rPr lang="en-US" sz="24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Formik</a:t>
            </a:r>
            <a:endParaRPr lang="en-US" sz="2400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sz="24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  </a:t>
            </a:r>
            <a:r>
              <a:rPr lang="en-US" sz="2400" b="0" i="1" dirty="0" err="1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initialValues</a:t>
            </a:r>
            <a:r>
              <a:rPr lang="en-US" sz="24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sz="24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initialValues</a:t>
            </a:r>
            <a:r>
              <a:rPr lang="en-US" sz="2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endParaRPr lang="en-US" sz="2400" dirty="0">
              <a:solidFill>
                <a:srgbClr val="ABB2BF"/>
              </a:solidFill>
              <a:latin typeface="Fira Code" panose="020B0809050000020004" pitchFamily="34" charset="0"/>
            </a:endParaRPr>
          </a:p>
          <a:p>
            <a:r>
              <a:rPr lang="en-US" sz="24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  </a:t>
            </a:r>
            <a:r>
              <a:rPr lang="en-US" sz="2400" b="0" i="1" dirty="0" err="1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onSubmit</a:t>
            </a:r>
            <a:r>
              <a:rPr lang="en-US" sz="24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sz="2400" b="0" i="1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values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 </a:t>
            </a:r>
            <a:r>
              <a:rPr lang="en-US" sz="2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</a:t>
            </a:r>
            <a:r>
              <a:rPr lang="en-US" sz="2400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login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sz="2400" b="0" i="1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values</a:t>
            </a:r>
            <a:r>
              <a:rPr lang="en-US" sz="2400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sz="2400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email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 </a:t>
            </a:r>
            <a:r>
              <a:rPr lang="en-US" sz="2400" b="0" i="1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values</a:t>
            </a:r>
            <a:r>
              <a:rPr lang="en-US" sz="2400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sz="2400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password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)}</a:t>
            </a:r>
            <a:r>
              <a:rPr lang="en-US" sz="2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endParaRPr lang="en-US" sz="2400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&lt;</a:t>
            </a:r>
            <a:r>
              <a:rPr lang="en-US" sz="2400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Form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&lt;</a:t>
            </a:r>
            <a:r>
              <a:rPr lang="en-US" sz="2400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Field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4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name</a:t>
            </a:r>
            <a:r>
              <a:rPr lang="en-US" sz="24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4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"email"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      {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({ </a:t>
            </a:r>
            <a:r>
              <a:rPr lang="en-US" sz="2400" b="0" i="1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field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 </a:t>
            </a:r>
            <a:r>
              <a:rPr lang="en-US" sz="2400" b="0" i="1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form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}: </a:t>
            </a:r>
            <a:r>
              <a:rPr lang="en-US" sz="24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FieldProps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</a:t>
            </a:r>
            <a:r>
              <a:rPr lang="en-US" sz="2400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string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&gt;) </a:t>
            </a:r>
            <a:r>
              <a:rPr lang="en-US" sz="2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(</a:t>
            </a: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    &lt;</a:t>
            </a:r>
            <a:r>
              <a:rPr lang="en-US" sz="24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TextField</a:t>
            </a:r>
            <a:endParaRPr lang="en-US" sz="2400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          {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...</a:t>
            </a:r>
            <a:r>
              <a:rPr lang="en-US" sz="2400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field</a:t>
            </a:r>
            <a:r>
              <a:rPr lang="en-US" sz="2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endParaRPr lang="en-US" sz="2400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sz="24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          label</a:t>
            </a:r>
            <a:r>
              <a:rPr lang="en-US" sz="24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4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"Email"</a:t>
            </a:r>
            <a:endParaRPr lang="en-US" sz="2400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sz="24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          type</a:t>
            </a:r>
            <a:r>
              <a:rPr lang="en-US" sz="24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4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"email”</a:t>
            </a: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     /&gt;</a:t>
            </a:r>
          </a:p>
          <a:p>
            <a:r>
              <a:rPr lang="en-US" sz="2400" dirty="0">
                <a:solidFill>
                  <a:srgbClr val="ABB2BF"/>
                </a:solidFill>
                <a:latin typeface="Fira Code" panose="020B0809050000020004" pitchFamily="34" charset="0"/>
              </a:rPr>
              <a:t>      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)}</a:t>
            </a:r>
          </a:p>
        </p:txBody>
      </p:sp>
    </p:spTree>
    <p:extLst>
      <p:ext uri="{BB962C8B-B14F-4D97-AF65-F5344CB8AC3E}">
        <p14:creationId xmlns:p14="http://schemas.microsoft.com/office/powerpoint/2010/main" val="6717121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b="1" dirty="0" err="1"/>
              <a:t>Formik</a:t>
            </a:r>
            <a:r>
              <a:rPr lang="de-DE" b="1" dirty="0"/>
              <a:t> - Validation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76EEC7-D09A-5445-8127-41238237EBE0}"/>
              </a:ext>
            </a:extLst>
          </p:cNvPr>
          <p:cNvSpPr txBox="1"/>
          <p:nvPr/>
        </p:nvSpPr>
        <p:spPr>
          <a:xfrm>
            <a:off x="8200" y="2564904"/>
            <a:ext cx="12183800" cy="2880320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2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import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400" b="0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*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as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Yup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from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4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'yup'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;</a:t>
            </a:r>
          </a:p>
          <a:p>
            <a:b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</a:br>
            <a:r>
              <a:rPr lang="en-US" sz="2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export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const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4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LoginSchema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4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Yup</a:t>
            </a:r>
            <a:r>
              <a:rPr lang="en-US" sz="2400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sz="2400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object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().</a:t>
            </a:r>
            <a:r>
              <a:rPr lang="en-US" sz="2400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shape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({</a:t>
            </a:r>
          </a:p>
          <a:p>
            <a:r>
              <a:rPr lang="en-US" sz="2400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email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sz="24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Yup</a:t>
            </a:r>
            <a:r>
              <a:rPr lang="en-US" sz="2400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sz="2400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string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().</a:t>
            </a:r>
            <a:r>
              <a:rPr lang="en-US" sz="2400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email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sz="24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'Invalid email'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).</a:t>
            </a:r>
            <a:r>
              <a:rPr lang="en-US" sz="2400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required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sz="24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'Required’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),</a:t>
            </a:r>
          </a:p>
          <a:p>
            <a:r>
              <a:rPr lang="en-US" sz="2400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password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sz="24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Yup</a:t>
            </a:r>
            <a:r>
              <a:rPr lang="en-US" sz="2400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sz="2400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string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().</a:t>
            </a:r>
            <a:r>
              <a:rPr lang="en-US" sz="2400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min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sz="2400" b="0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8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 </a:t>
            </a:r>
            <a:r>
              <a:rPr lang="en-US" sz="24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'Too Short!'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).</a:t>
            </a:r>
            <a:r>
              <a:rPr lang="en-US" sz="2400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required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sz="24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'Required'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),</a:t>
            </a: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9938539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Forms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FECE93-6DC5-3049-81A2-774AAA111A1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592" y="1439935"/>
            <a:ext cx="873064" cy="873064"/>
          </a:xfrm>
          <a:prstGeom prst="rect">
            <a:avLst/>
          </a:prstGeom>
        </p:spPr>
      </p:pic>
      <p:pic>
        <p:nvPicPr>
          <p:cNvPr id="12" name="Picture 11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B1880A52-B7E3-5D8D-A478-5CDAEEFDF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366601"/>
            <a:ext cx="4895414" cy="3307712"/>
          </a:xfrm>
          <a:prstGeom prst="rect">
            <a:avLst/>
          </a:prstGeom>
        </p:spPr>
      </p:pic>
      <p:pic>
        <p:nvPicPr>
          <p:cNvPr id="14" name="Picture 13" descr="A screenshot of a login form&#10;&#10;Description automatically generated">
            <a:extLst>
              <a:ext uri="{FF2B5EF4-FFF2-40B4-BE49-F238E27FC236}">
                <a16:creationId xmlns:a16="http://schemas.microsoft.com/office/drawing/2014/main" id="{99460F03-2DC4-42BD-91B6-78EAAB4ED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114" y="2366601"/>
            <a:ext cx="4895414" cy="356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082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Async</a:t>
            </a:r>
            <a:r>
              <a:rPr lang="de-DE" dirty="0"/>
              <a:t> </a:t>
            </a:r>
            <a:r>
              <a:rPr lang="de-DE" dirty="0" err="1"/>
              <a:t>calls</a:t>
            </a:r>
            <a:r>
              <a:rPr lang="de-DE" dirty="0"/>
              <a:t> AXIOS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5D370-D4FE-AB45-AA7D-D6A26366D275}"/>
              </a:ext>
            </a:extLst>
          </p:cNvPr>
          <p:cNvSpPr txBox="1"/>
          <p:nvPr/>
        </p:nvSpPr>
        <p:spPr>
          <a:xfrm>
            <a:off x="1055440" y="1729168"/>
            <a:ext cx="2664296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dirty="0" err="1"/>
              <a:t>Promise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HTTP </a:t>
            </a:r>
            <a:r>
              <a:rPr lang="de-DE" dirty="0" err="1"/>
              <a:t>client</a:t>
            </a:r>
            <a:endParaRPr lang="en-GB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AB7120-2E96-B044-862E-B997F431E5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592" y="1439935"/>
            <a:ext cx="873064" cy="873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265554-414F-EF40-81D3-77B755E10561}"/>
              </a:ext>
            </a:extLst>
          </p:cNvPr>
          <p:cNvSpPr txBox="1"/>
          <p:nvPr/>
        </p:nvSpPr>
        <p:spPr>
          <a:xfrm>
            <a:off x="2783632" y="2693337"/>
            <a:ext cx="6624736" cy="544523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4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install </a:t>
            </a:r>
            <a:r>
              <a:rPr lang="en-US" sz="14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axios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6C3F0A-0EAE-AD48-826C-17C64DA68DA8}"/>
              </a:ext>
            </a:extLst>
          </p:cNvPr>
          <p:cNvSpPr txBox="1"/>
          <p:nvPr/>
        </p:nvSpPr>
        <p:spPr>
          <a:xfrm>
            <a:off x="2783260" y="4210545"/>
            <a:ext cx="6624736" cy="1465043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350"/>
              </a:lnSpc>
            </a:pPr>
            <a:r>
              <a:rPr lang="en-US" sz="1400" dirty="0" err="1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axios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method</a:t>
            </a:r>
            <a:r>
              <a:rPr lang="en-US" sz="1400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'get'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 err="1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1400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'https://</a:t>
            </a:r>
            <a:r>
              <a:rPr lang="en-US" sz="1400" dirty="0" err="1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test.com</a:t>
            </a:r>
            <a:r>
              <a:rPr lang="en-US" sz="1400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sz="1400" dirty="0" err="1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de-DE" sz="1400" i="1" dirty="0">
                <a:solidFill>
                  <a:srgbClr val="5C637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TODO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298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335361" y="468000"/>
            <a:ext cx="11521280" cy="873064"/>
          </a:xfrm>
        </p:spPr>
        <p:txBody>
          <a:bodyPr>
            <a:normAutofit/>
          </a:bodyPr>
          <a:lstStyle/>
          <a:p>
            <a:r>
              <a:rPr lang="en-US" dirty="0"/>
              <a:t>Typescript Refresher</a:t>
            </a:r>
            <a:endParaRPr lang="de-DE" dirty="0"/>
          </a:p>
        </p:txBody>
      </p:sp>
      <p:sp>
        <p:nvSpPr>
          <p:cNvPr id="13" name="Textfeld 3">
            <a:extLst>
              <a:ext uri="{FF2B5EF4-FFF2-40B4-BE49-F238E27FC236}">
                <a16:creationId xmlns:a16="http://schemas.microsoft.com/office/drawing/2014/main" id="{498DA2B5-3634-7343-BE92-F8403FBDC90D}"/>
              </a:ext>
            </a:extLst>
          </p:cNvPr>
          <p:cNvSpPr txBox="1"/>
          <p:nvPr/>
        </p:nvSpPr>
        <p:spPr>
          <a:xfrm>
            <a:off x="1289466" y="1399258"/>
            <a:ext cx="9613068" cy="40594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SzPct val="100000"/>
            </a:pPr>
            <a:endParaRPr lang="en-GB" sz="2000" dirty="0"/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GB" sz="2000" dirty="0"/>
              <a:t>Superset of JavaScript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GB" sz="2000" dirty="0"/>
              <a:t>Compiles to JavaScript (cannot be directly executed in Browser or NodeJS; runs in </a:t>
            </a:r>
            <a:r>
              <a:rPr lang="en-GB" sz="2000" dirty="0" err="1"/>
              <a:t>Deno</a:t>
            </a:r>
            <a:r>
              <a:rPr lang="en-GB" sz="2000" dirty="0"/>
              <a:t>)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GB" sz="2000" dirty="0"/>
              <a:t>Static typing (on demand e.g. </a:t>
            </a:r>
            <a:r>
              <a:rPr lang="en-GB" sz="2000" dirty="0" err="1">
                <a:solidFill>
                  <a:schemeClr val="bg1"/>
                </a:solidFill>
                <a:highlight>
                  <a:srgbClr val="282C32"/>
                </a:highlight>
                <a:latin typeface="SourceCodePro"/>
              </a:rPr>
              <a:t>boolean</a:t>
            </a:r>
            <a:r>
              <a:rPr lang="en-GB" sz="2000" dirty="0">
                <a:solidFill>
                  <a:schemeClr val="bg1"/>
                </a:solidFill>
                <a:highlight>
                  <a:srgbClr val="282C32"/>
                </a:highlight>
                <a:latin typeface="SourceCodePro"/>
              </a:rPr>
              <a:t>, number, string, any, interfaces</a:t>
            </a:r>
            <a:r>
              <a:rPr lang="en-GB" sz="2000" dirty="0"/>
              <a:t>)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GB" sz="2000" dirty="0"/>
              <a:t>Compile time type safety e.g. avoid the classic  </a:t>
            </a:r>
            <a:r>
              <a:rPr lang="en-GB" sz="2000" dirty="0">
                <a:solidFill>
                  <a:schemeClr val="bg1"/>
                </a:solidFill>
                <a:highlight>
                  <a:srgbClr val="282C32"/>
                </a:highlight>
                <a:latin typeface="SourceCodePro"/>
              </a:rPr>
              <a:t>'undefined' is not a function.</a:t>
            </a:r>
            <a:r>
              <a:rPr lang="en-GB" sz="2000" dirty="0">
                <a:solidFill>
                  <a:srgbClr val="000000"/>
                </a:solidFill>
                <a:highlight>
                  <a:srgbClr val="C0C0C0"/>
                </a:highlight>
                <a:latin typeface="SourceCodePro"/>
              </a:rPr>
              <a:t> </a:t>
            </a:r>
            <a:endParaRPr lang="en-GB" sz="2000" dirty="0">
              <a:highlight>
                <a:srgbClr val="C0C0C0"/>
              </a:highlight>
            </a:endParaRP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GB" sz="2000" dirty="0"/>
              <a:t>.</a:t>
            </a:r>
            <a:r>
              <a:rPr lang="en-GB" sz="2000" dirty="0" err="1"/>
              <a:t>ts</a:t>
            </a:r>
            <a:r>
              <a:rPr lang="en-GB" sz="2000" dirty="0"/>
              <a:t> file extension instead of .</a:t>
            </a:r>
            <a:r>
              <a:rPr lang="en-GB" sz="2000" dirty="0" err="1"/>
              <a:t>js</a:t>
            </a:r>
            <a:endParaRPr lang="en-GB" sz="2000" dirty="0"/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GB" sz="2000" dirty="0"/>
              <a:t>Created and maintained by Microsoft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GB" sz="2000" dirty="0"/>
              <a:t>“Safety at Scale”</a:t>
            </a:r>
          </a:p>
          <a:p>
            <a:pPr>
              <a:buSzPct val="100000"/>
            </a:pPr>
            <a:r>
              <a:rPr lang="en-GB" sz="2000" dirty="0"/>
              <a:t>https://</a:t>
            </a:r>
            <a:r>
              <a:rPr lang="en-GB" sz="2000" dirty="0" err="1"/>
              <a:t>www.typescriptlang.org</a:t>
            </a:r>
            <a:endParaRPr lang="en-GB" sz="2000" dirty="0"/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11814-2A8B-F848-B606-1189D1DA5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3035008"/>
            <a:ext cx="1163264" cy="11632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F4ACEA-BDC9-B945-B194-73D983B4C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10" y="4260219"/>
            <a:ext cx="9066980" cy="251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737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AXIOS </a:t>
            </a:r>
            <a:r>
              <a:rPr lang="de-DE" dirty="0" err="1"/>
              <a:t>interceptors</a:t>
            </a:r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8B3200-C903-AB4A-A473-20D064E8C247}"/>
              </a:ext>
            </a:extLst>
          </p:cNvPr>
          <p:cNvSpPr txBox="1"/>
          <p:nvPr/>
        </p:nvSpPr>
        <p:spPr>
          <a:xfrm>
            <a:off x="2711438" y="2564904"/>
            <a:ext cx="6769124" cy="3096343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de-DE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axios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.</a:t>
            </a:r>
            <a:r>
              <a:rPr lang="de-DE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interceptors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.</a:t>
            </a:r>
            <a:r>
              <a:rPr lang="de-DE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request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.</a:t>
            </a:r>
            <a:r>
              <a:rPr lang="de-DE" sz="1400" dirty="0" err="1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use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</a:t>
            </a:r>
            <a:endParaRPr lang="en-D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de-DE" sz="1400" dirty="0" err="1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function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config</a:t>
            </a:r>
            <a:r>
              <a:rPr lang="de-DE" sz="1400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: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any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)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{</a:t>
            </a:r>
            <a:endParaRPr lang="en-D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  </a:t>
            </a:r>
            <a:r>
              <a:rPr lang="de-DE" sz="1400" dirty="0" err="1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return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new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rgbClr val="E5C07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Promise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((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resolve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reject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)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=&gt;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{</a:t>
            </a:r>
            <a:endParaRPr lang="en-D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      </a:t>
            </a:r>
            <a:r>
              <a:rPr lang="de-DE" sz="1400" dirty="0" err="1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const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token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=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localStorage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.</a:t>
            </a:r>
            <a:r>
              <a:rPr lang="de-DE" sz="1400" dirty="0" err="1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getItem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</a:t>
            </a:r>
            <a:r>
              <a:rPr lang="de-DE" sz="1400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'</a:t>
            </a:r>
            <a:r>
              <a:rPr lang="de-DE" sz="1400" dirty="0" err="1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token</a:t>
            </a:r>
            <a:r>
              <a:rPr lang="de-DE" sz="1400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'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);</a:t>
            </a:r>
            <a:endParaRPr lang="en-D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      </a:t>
            </a:r>
            <a:r>
              <a:rPr lang="de-DE" sz="1400" dirty="0" err="1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if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token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)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{</a:t>
            </a:r>
            <a:endParaRPr lang="en-D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          </a:t>
            </a:r>
            <a:r>
              <a:rPr lang="de-DE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config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.</a:t>
            </a:r>
            <a:r>
              <a:rPr lang="de-DE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headers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.</a:t>
            </a:r>
            <a:r>
              <a:rPr lang="de-DE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authorization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=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`</a:t>
            </a:r>
            <a:r>
              <a:rPr lang="de-DE" sz="1400" dirty="0" err="1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Bearer</a:t>
            </a:r>
            <a:r>
              <a:rPr lang="de-DE" sz="1400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${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token</a:t>
            </a:r>
            <a:r>
              <a:rPr lang="de-DE" sz="1400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}`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;</a:t>
            </a:r>
            <a:endParaRPr lang="en-D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     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}</a:t>
            </a:r>
            <a:endParaRPr lang="en-D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      </a:t>
            </a:r>
            <a:r>
              <a:rPr lang="de-DE" sz="1400" dirty="0" err="1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resolve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config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);</a:t>
            </a:r>
            <a:endParaRPr lang="en-D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 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});</a:t>
            </a:r>
            <a:endParaRPr lang="en-D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},</a:t>
            </a:r>
            <a:endParaRPr lang="en-D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de-DE" sz="1400" dirty="0" err="1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function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error</a:t>
            </a:r>
            <a:r>
              <a:rPr lang="de-DE" sz="1400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: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any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)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{</a:t>
            </a:r>
            <a:endParaRPr lang="en-D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  </a:t>
            </a:r>
            <a:r>
              <a:rPr lang="de-DE" sz="1400" dirty="0" err="1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return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rgbClr val="E5C07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Promise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.</a:t>
            </a:r>
            <a:r>
              <a:rPr lang="de-DE" sz="1400" dirty="0" err="1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reject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error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);</a:t>
            </a:r>
            <a:endParaRPr lang="en-D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}</a:t>
            </a:r>
            <a:endParaRPr lang="en-D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);</a:t>
            </a:r>
            <a:endParaRPr lang="en-D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de-DE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D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0508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React</a:t>
            </a:r>
            <a:r>
              <a:rPr lang="de-DE" dirty="0"/>
              <a:t>-Query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FECE93-6DC5-3049-81A2-774AAA111A1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592" y="1439935"/>
            <a:ext cx="873064" cy="8730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0B87D2-6D9C-10EB-9BAD-4F5069CC8A56}"/>
              </a:ext>
            </a:extLst>
          </p:cNvPr>
          <p:cNvSpPr txBox="1"/>
          <p:nvPr/>
        </p:nvSpPr>
        <p:spPr>
          <a:xfrm>
            <a:off x="2783632" y="2693337"/>
            <a:ext cx="6624736" cy="544523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4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en-US" sz="14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tanstack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/react-query 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F38AD9-FBB0-9561-D844-074CD449B0A2}"/>
              </a:ext>
            </a:extLst>
          </p:cNvPr>
          <p:cNvSpPr txBox="1"/>
          <p:nvPr/>
        </p:nvSpPr>
        <p:spPr>
          <a:xfrm>
            <a:off x="186035" y="6477596"/>
            <a:ext cx="4608512" cy="2967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sz="1600" dirty="0"/>
              <a:t>https://</a:t>
            </a:r>
            <a:r>
              <a:rPr lang="en-GB" sz="1600" dirty="0" err="1"/>
              <a:t>tanstack.com</a:t>
            </a:r>
            <a:r>
              <a:rPr lang="en-GB" sz="1600" dirty="0"/>
              <a:t>/query/v4/docs/react/installation</a:t>
            </a:r>
          </a:p>
        </p:txBody>
      </p:sp>
    </p:spTree>
    <p:extLst>
      <p:ext uri="{BB962C8B-B14F-4D97-AF65-F5344CB8AC3E}">
        <p14:creationId xmlns:p14="http://schemas.microsoft.com/office/powerpoint/2010/main" val="1380705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React</a:t>
            </a:r>
            <a:r>
              <a:rPr lang="de-DE" dirty="0"/>
              <a:t>-Query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B87D2-6D9C-10EB-9BAD-4F5069CC8A56}"/>
              </a:ext>
            </a:extLst>
          </p:cNvPr>
          <p:cNvSpPr txBox="1"/>
          <p:nvPr/>
        </p:nvSpPr>
        <p:spPr>
          <a:xfrm>
            <a:off x="2063552" y="2564904"/>
            <a:ext cx="8064896" cy="2535863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1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import</a:t>
            </a:r>
            <a: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 </a:t>
            </a:r>
            <a:r>
              <a:rPr lang="en-US" sz="1400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QueryClientProvider</a:t>
            </a:r>
            <a: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 </a:t>
            </a:r>
            <a:r>
              <a:rPr lang="en-US" sz="1400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QueryClient</a:t>
            </a:r>
            <a: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} </a:t>
            </a:r>
            <a:r>
              <a:rPr lang="en-US" sz="1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from</a:t>
            </a:r>
            <a: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14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'@</a:t>
            </a:r>
            <a:r>
              <a:rPr lang="en-US" sz="1400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tanstack</a:t>
            </a:r>
            <a:r>
              <a:rPr lang="en-US" sz="14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/react-query'</a:t>
            </a:r>
            <a: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;</a:t>
            </a:r>
          </a:p>
          <a:p>
            <a:b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</a:br>
            <a:r>
              <a:rPr lang="en-US" sz="1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const</a:t>
            </a:r>
            <a: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14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queryClient</a:t>
            </a:r>
            <a: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14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1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new</a:t>
            </a:r>
            <a: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14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QueryClient</a:t>
            </a:r>
            <a: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();</a:t>
            </a:r>
          </a:p>
          <a:p>
            <a:endParaRPr lang="en-US" sz="1400" dirty="0">
              <a:solidFill>
                <a:srgbClr val="ABB2BF"/>
              </a:solidFill>
              <a:latin typeface="Fira Code" panose="020B0809050000020004" pitchFamily="34" charset="0"/>
            </a:endParaRPr>
          </a:p>
          <a:p>
            <a:endParaRPr lang="en-US" sz="1400" dirty="0">
              <a:solidFill>
                <a:srgbClr val="ABB2BF"/>
              </a:solidFill>
              <a:latin typeface="Fira Code" panose="020B0809050000020004" pitchFamily="34" charset="0"/>
            </a:endParaRP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</a:t>
            </a:r>
            <a:r>
              <a:rPr lang="en-US" sz="14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QueryClientProvider</a:t>
            </a:r>
            <a: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14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client</a:t>
            </a:r>
            <a:r>
              <a:rPr lang="en-US" sz="14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1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sz="14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queryClient</a:t>
            </a:r>
            <a:r>
              <a:rPr lang="en-US" sz="1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. . . 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&lt;/</a:t>
            </a:r>
            <a:r>
              <a:rPr lang="en-US" sz="14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QueryClientProvider</a:t>
            </a:r>
            <a: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endParaRPr lang="en-US" sz="1400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440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Routing - react-router-</a:t>
            </a:r>
            <a:r>
              <a:rPr lang="en-US" dirty="0" err="1"/>
              <a:t>dom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3A51CD-983C-8E48-BA1E-06FF8F57D8A4}"/>
              </a:ext>
            </a:extLst>
          </p:cNvPr>
          <p:cNvSpPr txBox="1"/>
          <p:nvPr/>
        </p:nvSpPr>
        <p:spPr>
          <a:xfrm>
            <a:off x="186035" y="6477596"/>
            <a:ext cx="4608512" cy="2967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sz="1600" dirty="0"/>
              <a:t>https://</a:t>
            </a:r>
            <a:r>
              <a:rPr lang="en-GB" sz="1600" dirty="0" err="1"/>
              <a:t>reactrouter.com</a:t>
            </a:r>
            <a:r>
              <a:rPr lang="en-GB" sz="1600" dirty="0"/>
              <a:t>/</a:t>
            </a:r>
            <a:r>
              <a:rPr lang="en-GB" sz="1600" dirty="0" err="1"/>
              <a:t>en</a:t>
            </a:r>
            <a:r>
              <a:rPr lang="en-GB" sz="1600" dirty="0"/>
              <a:t>/main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4384F-E35C-2F4A-AB98-088E1741ED1A}"/>
              </a:ext>
            </a:extLst>
          </p:cNvPr>
          <p:cNvSpPr txBox="1"/>
          <p:nvPr/>
        </p:nvSpPr>
        <p:spPr>
          <a:xfrm>
            <a:off x="2636335" y="3227450"/>
            <a:ext cx="6919330" cy="873064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install react-router-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dom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install -D @types/react-router-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dom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5445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Routing – Wildcard path</a:t>
            </a:r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BE48A-6019-B64F-A2FD-3569D3018620}"/>
              </a:ext>
            </a:extLst>
          </p:cNvPr>
          <p:cNvSpPr txBox="1"/>
          <p:nvPr/>
        </p:nvSpPr>
        <p:spPr>
          <a:xfrm>
            <a:off x="1546466" y="1700808"/>
            <a:ext cx="9073007" cy="3352479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import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 </a:t>
            </a:r>
            <a:r>
              <a:rPr lang="en-US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createBrowserRouter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}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from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'react-router-</a:t>
            </a:r>
            <a:r>
              <a:rPr lang="en-US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dom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;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import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 </a:t>
            </a:r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Home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}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from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'./pages/home’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;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import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 </a:t>
            </a:r>
            <a:r>
              <a:rPr lang="en-US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NotFound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}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from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'./pages/not-found'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;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</a:b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export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router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createBrowserRouter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([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{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path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‘/home’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 </a:t>
            </a:r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element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&lt;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Home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/&gt;,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},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{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path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‘*’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</a:t>
            </a:r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element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&lt;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NotFound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/&gt;,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},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]);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</a:br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AEF0B-0575-F079-EA10-A57D589B41A2}"/>
              </a:ext>
            </a:extLst>
          </p:cNvPr>
          <p:cNvSpPr txBox="1"/>
          <p:nvPr/>
        </p:nvSpPr>
        <p:spPr>
          <a:xfrm>
            <a:off x="1559496" y="5301208"/>
            <a:ext cx="9073007" cy="1296144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root</a:t>
            </a:r>
            <a:r>
              <a:rPr lang="en-US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render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&lt;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StrictMode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&lt;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RouterProvider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router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router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/&gt;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&lt;/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StrictMode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016821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Routing – Lazy Loading</a:t>
            </a:r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BE48A-6019-B64F-A2FD-3569D3018620}"/>
              </a:ext>
            </a:extLst>
          </p:cNvPr>
          <p:cNvSpPr txBox="1"/>
          <p:nvPr/>
        </p:nvSpPr>
        <p:spPr>
          <a:xfrm>
            <a:off x="1546466" y="1484784"/>
            <a:ext cx="9073007" cy="3352479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import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 </a:t>
            </a:r>
            <a:r>
              <a:rPr lang="en-US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createBrowserRouter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}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from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'react-router-</a:t>
            </a:r>
            <a:r>
              <a:rPr lang="en-US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dom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;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import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 </a:t>
            </a:r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Home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}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from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'./pages/home’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;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NotFound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lazy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(()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import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'./pages/not-found'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));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</a:b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export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router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createBrowserRouter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([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{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path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‘/home’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 </a:t>
            </a:r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element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&lt;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Home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/&gt;,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},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{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path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‘*’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</a:t>
            </a:r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element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&lt;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NotFound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/&gt;,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},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]);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</a:br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AEF0B-0575-F079-EA10-A57D589B41A2}"/>
              </a:ext>
            </a:extLst>
          </p:cNvPr>
          <p:cNvSpPr txBox="1"/>
          <p:nvPr/>
        </p:nvSpPr>
        <p:spPr>
          <a:xfrm>
            <a:off x="1559496" y="4941168"/>
            <a:ext cx="9073007" cy="1872208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root</a:t>
            </a:r>
            <a:r>
              <a:rPr lang="en-US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render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&lt;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StrictMode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&lt;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Suspense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fallback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</a:t>
            </a:r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div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&gt;Loading...&lt;/</a:t>
            </a:r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div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  &lt;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RouterProvider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router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router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/&gt;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&lt;/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Suspense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&lt;/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StrictMode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344884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Routing – URL Parameters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2DB2A7-0E26-AD06-57B8-1687B7F7AAE4}"/>
              </a:ext>
            </a:extLst>
          </p:cNvPr>
          <p:cNvSpPr txBox="1"/>
          <p:nvPr/>
        </p:nvSpPr>
        <p:spPr>
          <a:xfrm>
            <a:off x="1559496" y="2492896"/>
            <a:ext cx="9073007" cy="3352479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export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router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createBrowserRouter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([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{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path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‘/item/:id’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 </a:t>
            </a:r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element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&lt;</a:t>
            </a:r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Item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/&gt;,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},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]);</a:t>
            </a:r>
          </a:p>
          <a:p>
            <a:endParaRPr lang="en-US" dirty="0">
              <a:solidFill>
                <a:srgbClr val="ABB2BF"/>
              </a:solidFill>
              <a:latin typeface="Fira Code" panose="020B0809050000020004" pitchFamily="34" charset="0"/>
            </a:endParaRPr>
          </a:p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export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Item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()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  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 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id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}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useParams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();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  return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&lt;</a:t>
            </a:r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div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&gt;id: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id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&lt;/</a:t>
            </a:r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div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&gt;;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};</a:t>
            </a:r>
          </a:p>
          <a:p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</a:br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2346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Routing – Menu Navigation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BBE510-5EF2-F733-5BEE-DD306B5E8AE5}"/>
              </a:ext>
            </a:extLst>
          </p:cNvPr>
          <p:cNvSpPr txBox="1"/>
          <p:nvPr/>
        </p:nvSpPr>
        <p:spPr>
          <a:xfrm>
            <a:off x="2243572" y="1556792"/>
            <a:ext cx="7704856" cy="5256288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// Navigate to another route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Link</a:t>
            </a:r>
            <a:endParaRPr lang="en-US" dirty="0">
              <a:solidFill>
                <a:srgbClr val="ABB2BF"/>
              </a:solidFill>
              <a:latin typeface="Fira Code" panose="020B0809050000020004" pitchFamily="34" charset="0"/>
            </a:endParaRPr>
          </a:p>
          <a:p>
            <a:r>
              <a:rPr lang="en-US" b="0" i="1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</a:t>
            </a:r>
            <a:r>
              <a:rPr lang="en-US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to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"item/1”</a:t>
            </a:r>
            <a:endParaRPr lang="en-US" dirty="0">
              <a:solidFill>
                <a:srgbClr val="ABB2BF"/>
              </a:solidFill>
              <a:latin typeface="Fira Code" panose="020B0809050000020004" pitchFamily="34" charset="0"/>
            </a:endParaRPr>
          </a:p>
          <a:p>
            <a:r>
              <a:rPr lang="en-US" b="0" i="1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</a:t>
            </a:r>
            <a:r>
              <a:rPr lang="en-US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state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{ </a:t>
            </a:r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some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'value’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}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endParaRPr lang="en-US" dirty="0">
              <a:solidFill>
                <a:srgbClr val="ABB2BF"/>
              </a:solidFill>
              <a:latin typeface="Fira Code" panose="020B0809050000020004" pitchFamily="34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/&gt;</a:t>
            </a:r>
          </a:p>
          <a:p>
            <a:endParaRPr lang="en-US" b="0" dirty="0">
              <a:solidFill>
                <a:srgbClr val="C678DD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 state }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useLocation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(); // get state</a:t>
            </a:r>
          </a:p>
          <a:p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// Navigate to another route </a:t>
            </a:r>
          </a:p>
          <a:p>
            <a:r>
              <a:rPr lang="en-US" dirty="0">
                <a:solidFill>
                  <a:srgbClr val="ABB2BF"/>
                </a:solidFill>
                <a:latin typeface="Fira Code" panose="020B0809050000020004" pitchFamily="34" charset="0"/>
              </a:rPr>
              <a:t>// 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and get feedback if the “to” target route is active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NavLink</a:t>
            </a:r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  to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"/home"</a:t>
            </a:r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  style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({ </a:t>
            </a:r>
            <a:r>
              <a:rPr lang="en-US" b="0" i="1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isActive</a:t>
            </a:r>
            <a:r>
              <a:rPr lang="en-US" i="1" dirty="0">
                <a:solidFill>
                  <a:srgbClr val="ABB2BF"/>
                </a:solidFill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})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({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</a:t>
            </a:r>
            <a:r>
              <a:rPr lang="en-US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fontWeight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i="1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isActive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?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'bold'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: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’’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color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i="1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isActive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?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'red'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: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'black’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})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Home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&lt;/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NavLink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3141676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Routing - Navigation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4EA4E-102B-B107-674C-0717E6BD589B}"/>
              </a:ext>
            </a:extLst>
          </p:cNvPr>
          <p:cNvSpPr txBox="1"/>
          <p:nvPr/>
        </p:nvSpPr>
        <p:spPr>
          <a:xfrm>
            <a:off x="1883532" y="3149936"/>
            <a:ext cx="8424936" cy="1224136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export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Redirect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FC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()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</a:t>
            </a:r>
            <a:b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</a:b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&lt;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Navigate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to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"/login"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replace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b="0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true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/&gt;;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5668343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Routing - </a:t>
            </a:r>
            <a:r>
              <a:rPr lang="en-US" dirty="0" err="1"/>
              <a:t>AuthGuard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4EA4E-102B-B107-674C-0717E6BD589B}"/>
              </a:ext>
            </a:extLst>
          </p:cNvPr>
          <p:cNvSpPr txBox="1"/>
          <p:nvPr/>
        </p:nvSpPr>
        <p:spPr>
          <a:xfrm>
            <a:off x="1883532" y="2276872"/>
            <a:ext cx="8424936" cy="3240360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export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AuthGuard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FC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PropsWithChildren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({ </a:t>
            </a:r>
            <a:r>
              <a:rPr lang="en-US" b="0" i="1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children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})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  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loggedIn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}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useAuth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();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</a:b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&lt;&gt;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</a:p>
          <a:p>
            <a:r>
              <a:rPr lang="en-US" dirty="0">
                <a:solidFill>
                  <a:srgbClr val="C678DD"/>
                </a:solidFill>
                <a:latin typeface="Fira Code" panose="020B0809050000020004" pitchFamily="34" charset="0"/>
              </a:rPr>
              <a:t>   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loggedIn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?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</a:p>
          <a:p>
            <a:r>
              <a:rPr lang="en-US" i="1" dirty="0">
                <a:solidFill>
                  <a:srgbClr val="ABB2BF"/>
                </a:solidFill>
                <a:latin typeface="Fira Code" panose="020B0809050000020004" pitchFamily="34" charset="0"/>
              </a:rPr>
              <a:t>      </a:t>
            </a:r>
            <a:r>
              <a:rPr lang="en-US" b="0" i="1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children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: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</a:p>
          <a:p>
            <a:r>
              <a:rPr lang="en-US" dirty="0">
                <a:solidFill>
                  <a:srgbClr val="ABB2BF"/>
                </a:solidFill>
                <a:latin typeface="Fira Code" panose="020B0809050000020004" pitchFamily="34" charset="0"/>
              </a:rPr>
              <a:t>      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Navigate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to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"/login"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replace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b="0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true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/&gt;</a:t>
            </a:r>
          </a:p>
          <a:p>
            <a:r>
              <a:rPr lang="en-US" dirty="0">
                <a:solidFill>
                  <a:srgbClr val="ABB2BF"/>
                </a:solidFill>
                <a:latin typeface="Fira Code" panose="020B0809050000020004" pitchFamily="34" charset="0"/>
              </a:rPr>
              <a:t>   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&lt;/&gt;;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370980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Install React</a:t>
            </a:r>
          </a:p>
          <a:p>
            <a:pPr lvl="1"/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2398664" y="2265374"/>
            <a:ext cx="4896543" cy="37062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JS </a:t>
            </a:r>
            <a:r>
              <a:rPr lang="de-DE" dirty="0" err="1"/>
              <a:t>library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UIs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Not a Framework!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Development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Declarative</a:t>
            </a:r>
            <a:r>
              <a:rPr lang="de-DE" dirty="0"/>
              <a:t> (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UI)</a:t>
            </a:r>
          </a:p>
          <a:p>
            <a:pPr>
              <a:buSzPct val="100000"/>
            </a:pP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State-Driven UI (UI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pPr>
              <a:buSzPct val="100000"/>
            </a:pP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Virtual DOM</a:t>
            </a:r>
          </a:p>
          <a:p>
            <a:pPr>
              <a:buSzPct val="100000"/>
            </a:pPr>
            <a:endParaRPr lang="de-DE" dirty="0"/>
          </a:p>
          <a:p>
            <a:pPr>
              <a:buSzPct val="100000"/>
            </a:pPr>
            <a:r>
              <a:rPr lang="de-DE" dirty="0"/>
              <a:t>https://</a:t>
            </a:r>
            <a:r>
              <a:rPr lang="de-DE" dirty="0" err="1"/>
              <a:t>react.dev</a:t>
            </a:r>
            <a:r>
              <a:rPr lang="de-DE" dirty="0"/>
              <a:t>/</a:t>
            </a:r>
            <a:r>
              <a:rPr lang="de-DE" dirty="0" err="1"/>
              <a:t>learn</a:t>
            </a:r>
            <a:r>
              <a:rPr lang="de-DE" dirty="0"/>
              <a:t>/</a:t>
            </a:r>
            <a:r>
              <a:rPr lang="de-DE" dirty="0" err="1"/>
              <a:t>installation</a:t>
            </a: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A94CA-3794-7540-9BD6-3D7E00721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136" y="249289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82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Routing - </a:t>
            </a:r>
            <a:r>
              <a:rPr lang="en-US" dirty="0" err="1"/>
              <a:t>DeepLinks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4EA4E-102B-B107-674C-0717E6BD589B}"/>
              </a:ext>
            </a:extLst>
          </p:cNvPr>
          <p:cNvSpPr txBox="1"/>
          <p:nvPr/>
        </p:nvSpPr>
        <p:spPr>
          <a:xfrm>
            <a:off x="1883532" y="2133004"/>
            <a:ext cx="8424936" cy="4176464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export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AuthGuard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FC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PropsWithChildren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({ </a:t>
            </a:r>
            <a:r>
              <a:rPr lang="en-US" b="0" i="1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children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})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  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loggedIn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}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useAuth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();</a:t>
            </a:r>
          </a:p>
          <a:p>
            <a:endParaRPr lang="en-US" dirty="0">
              <a:solidFill>
                <a:srgbClr val="ABB2BF"/>
              </a:solidFill>
              <a:latin typeface="Fira Code" panose="020B0809050000020004" pitchFamily="34" charset="0"/>
            </a:endParaRPr>
          </a:p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  if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(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!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loggedIn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 {</a:t>
            </a:r>
          </a:p>
          <a:p>
            <a:r>
              <a:rPr lang="en-US" b="0" i="1" dirty="0">
                <a:solidFill>
                  <a:srgbClr val="7F848E"/>
                </a:solidFill>
                <a:effectLst/>
                <a:latin typeface="Fira Code" panose="020B0809050000020004" pitchFamily="34" charset="0"/>
              </a:rPr>
              <a:t>    // store the current location and redirect after login</a:t>
            </a:r>
          </a:p>
          <a:p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   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localStorage</a:t>
            </a:r>
            <a:r>
              <a:rPr lang="en-US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setItem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</a:t>
            </a:r>
            <a:r>
              <a:rPr lang="en-US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deepLink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window</a:t>
            </a:r>
            <a:r>
              <a:rPr lang="en-US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location</a:t>
            </a:r>
            <a:r>
              <a:rPr lang="en-US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href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);</a:t>
            </a:r>
          </a:p>
          <a:p>
            <a:r>
              <a:rPr lang="en-US" dirty="0">
                <a:solidFill>
                  <a:srgbClr val="ABB2BF"/>
                </a:solidFill>
                <a:latin typeface="Fira Code" panose="020B0809050000020004" pitchFamily="34" charset="0"/>
              </a:rPr>
              <a:t>  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}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</a:b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&lt;&gt;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</a:p>
          <a:p>
            <a:r>
              <a:rPr lang="en-US" dirty="0">
                <a:solidFill>
                  <a:srgbClr val="C678DD"/>
                </a:solidFill>
                <a:latin typeface="Fira Code" panose="020B0809050000020004" pitchFamily="34" charset="0"/>
              </a:rPr>
              <a:t>   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loggedIn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?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</a:p>
          <a:p>
            <a:r>
              <a:rPr lang="en-US" i="1" dirty="0">
                <a:solidFill>
                  <a:srgbClr val="ABB2BF"/>
                </a:solidFill>
                <a:latin typeface="Fira Code" panose="020B0809050000020004" pitchFamily="34" charset="0"/>
              </a:rPr>
              <a:t>      </a:t>
            </a:r>
            <a:r>
              <a:rPr lang="en-US" b="0" i="1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children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: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</a:p>
          <a:p>
            <a:r>
              <a:rPr lang="en-US" dirty="0">
                <a:solidFill>
                  <a:srgbClr val="ABB2BF"/>
                </a:solidFill>
                <a:latin typeface="Fira Code" panose="020B0809050000020004" pitchFamily="34" charset="0"/>
              </a:rPr>
              <a:t>      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Navigate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to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"/login"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replace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b="0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true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/&gt;</a:t>
            </a:r>
          </a:p>
          <a:p>
            <a:r>
              <a:rPr lang="en-US" dirty="0">
                <a:solidFill>
                  <a:srgbClr val="ABB2BF"/>
                </a:solidFill>
                <a:latin typeface="Fira Code" panose="020B0809050000020004" pitchFamily="34" charset="0"/>
              </a:rPr>
              <a:t>   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&lt;/&gt;;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4097705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Internationalization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C3A8CB-3CAD-BF05-3180-DCE7428BF5C4}"/>
              </a:ext>
            </a:extLst>
          </p:cNvPr>
          <p:cNvSpPr txBox="1"/>
          <p:nvPr/>
        </p:nvSpPr>
        <p:spPr>
          <a:xfrm>
            <a:off x="186035" y="6453336"/>
            <a:ext cx="4608512" cy="3209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SzPct val="100000"/>
            </a:pPr>
            <a:r>
              <a:rPr lang="de-DE" sz="1600" dirty="0"/>
              <a:t>https://react.i18next.com/</a:t>
            </a:r>
            <a:r>
              <a:rPr lang="de-DE" sz="1600" dirty="0" err="1"/>
              <a:t>getting-started</a:t>
            </a:r>
            <a:endParaRPr lang="de-DE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FFC4C-640F-CEAD-B582-08CDBF65C274}"/>
              </a:ext>
            </a:extLst>
          </p:cNvPr>
          <p:cNvSpPr txBox="1"/>
          <p:nvPr/>
        </p:nvSpPr>
        <p:spPr>
          <a:xfrm>
            <a:off x="2636335" y="3227450"/>
            <a:ext cx="6919330" cy="633598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install react-i18next i18next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7191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Internationalization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805B8E-BF7A-DB44-C6A0-73DDA1343F1D}"/>
              </a:ext>
            </a:extLst>
          </p:cNvPr>
          <p:cNvSpPr txBox="1"/>
          <p:nvPr/>
        </p:nvSpPr>
        <p:spPr>
          <a:xfrm>
            <a:off x="1397478" y="1700808"/>
            <a:ext cx="9397044" cy="4896544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import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enComponents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from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'./</a:t>
            </a:r>
            <a:r>
              <a:rPr lang="en-US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en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/</a:t>
            </a:r>
            <a:r>
              <a:rPr lang="en-US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components.json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;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export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initI18n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()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  i18n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use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initReactI18next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</a:t>
            </a:r>
          </a:p>
          <a:p>
            <a:r>
              <a:rPr lang="en-US" dirty="0">
                <a:solidFill>
                  <a:srgbClr val="ABB2BF"/>
                </a:solidFill>
                <a:latin typeface="Fira Code" panose="020B0809050000020004" pitchFamily="34" charset="0"/>
              </a:rPr>
              <a:t>  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init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({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resources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{</a:t>
            </a:r>
          </a:p>
          <a:p>
            <a:r>
              <a:rPr lang="en-US" dirty="0">
                <a:solidFill>
                  <a:srgbClr val="E06C75"/>
                </a:solidFill>
                <a:latin typeface="Fira Code" panose="020B0809050000020004" pitchFamily="34" charset="0"/>
              </a:rPr>
              <a:t>      </a:t>
            </a:r>
            <a:r>
              <a:rPr lang="en-US" dirty="0" err="1">
                <a:solidFill>
                  <a:srgbClr val="E06C75"/>
                </a:solidFill>
                <a:latin typeface="Fira Code" panose="020B0809050000020004" pitchFamily="34" charset="0"/>
              </a:rPr>
              <a:t>e</a:t>
            </a:r>
            <a:r>
              <a:rPr lang="en-US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{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    components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enComponents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  },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},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</a:t>
            </a:r>
            <a:r>
              <a:rPr lang="en-US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lng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</a:t>
            </a:r>
            <a:r>
              <a:rPr lang="en-US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en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 </a:t>
            </a:r>
            <a:r>
              <a:rPr lang="en-US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fallbackLng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</a:t>
            </a:r>
            <a:r>
              <a:rPr lang="en-US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en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’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</a:t>
            </a:r>
          </a:p>
          <a:p>
            <a:r>
              <a:rPr lang="en-US" dirty="0">
                <a:solidFill>
                  <a:srgbClr val="ABB2BF"/>
                </a:solidFill>
                <a:latin typeface="Fira Code" panose="020B0809050000020004" pitchFamily="34" charset="0"/>
              </a:rPr>
              <a:t>  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});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</a:b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export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useComponentsTranslation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(</a:t>
            </a:r>
            <a:r>
              <a:rPr lang="en-US" b="0" i="1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componentName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?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string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  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useTranslation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</a:p>
          <a:p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    'components’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</a:t>
            </a:r>
          </a:p>
          <a:p>
            <a:r>
              <a:rPr lang="en-US" b="0" i="1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</a:t>
            </a:r>
            <a:r>
              <a:rPr lang="en-US" b="0" i="1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componentName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?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 </a:t>
            </a:r>
            <a:r>
              <a:rPr lang="en-US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keyPrefix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i="1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componentName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}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: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undefined</a:t>
            </a:r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);</a:t>
            </a:r>
          </a:p>
        </p:txBody>
      </p:sp>
    </p:spTree>
    <p:extLst>
      <p:ext uri="{BB962C8B-B14F-4D97-AF65-F5344CB8AC3E}">
        <p14:creationId xmlns:p14="http://schemas.microsoft.com/office/powerpoint/2010/main" val="26370636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Internationalization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805B8E-BF7A-DB44-C6A0-73DDA1343F1D}"/>
              </a:ext>
            </a:extLst>
          </p:cNvPr>
          <p:cNvSpPr txBox="1"/>
          <p:nvPr/>
        </p:nvSpPr>
        <p:spPr>
          <a:xfrm>
            <a:off x="1397478" y="2780928"/>
            <a:ext cx="9397044" cy="2160240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 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}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useComponentsTranslation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</a:t>
            </a:r>
            <a:r>
              <a:rPr lang="en-US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AppContainer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’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);</a:t>
            </a:r>
          </a:p>
          <a:p>
            <a:endParaRPr lang="en-US" dirty="0">
              <a:solidFill>
                <a:srgbClr val="ABB2BF"/>
              </a:solidFill>
              <a:latin typeface="Fira Code" panose="020B0809050000020004" pitchFamily="34" charset="0"/>
            </a:endParaRPr>
          </a:p>
          <a:p>
            <a:r>
              <a:rPr lang="en-US" dirty="0">
                <a:solidFill>
                  <a:srgbClr val="ABB2BF"/>
                </a:solidFill>
                <a:latin typeface="Fira Code" panose="020B0809050000020004" pitchFamily="34" charset="0"/>
              </a:rPr>
              <a:t>…</a:t>
            </a:r>
          </a:p>
          <a:p>
            <a:endParaRPr lang="en-US" dirty="0">
              <a:solidFill>
                <a:srgbClr val="ABB2BF"/>
              </a:solidFill>
              <a:latin typeface="Fira Code" panose="020B0809050000020004" pitchFamily="34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Button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  {</a:t>
            </a:r>
            <a:r>
              <a:rPr lang="en-US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'home'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&lt;/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Button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0973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Create a </a:t>
            </a:r>
            <a:r>
              <a:rPr lang="de-DE" dirty="0" err="1"/>
              <a:t>note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ACD56-0FC8-C749-B34C-D836AEAE6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71" t="18611" r="20826" b="44208"/>
          <a:stretch/>
        </p:blipFill>
        <p:spPr>
          <a:xfrm>
            <a:off x="4223792" y="1709480"/>
            <a:ext cx="3744416" cy="4680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66D8DA-C4DB-EE47-B989-00378E22DB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592" y="1439935"/>
            <a:ext cx="873064" cy="87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336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056F4F-6D6D-F24E-B49B-5A17C857F37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592" y="1439935"/>
            <a:ext cx="873064" cy="87306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BF63E35-4A8C-252B-5F6E-882C41CB9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28800"/>
            <a:ext cx="7772400" cy="420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957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Redux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7C1E23-2FC4-824B-B12C-61A389DDC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2852936"/>
            <a:ext cx="2520280" cy="2278944"/>
          </a:xfrm>
          <a:prstGeom prst="rect">
            <a:avLst/>
          </a:prstGeom>
        </p:spPr>
      </p:pic>
      <p:sp>
        <p:nvSpPr>
          <p:cNvPr id="9" name="Textfeld 3">
            <a:extLst>
              <a:ext uri="{FF2B5EF4-FFF2-40B4-BE49-F238E27FC236}">
                <a16:creationId xmlns:a16="http://schemas.microsoft.com/office/drawing/2014/main" id="{A1BD817D-5613-054D-80A9-E0C09686646F}"/>
              </a:ext>
            </a:extLst>
          </p:cNvPr>
          <p:cNvSpPr txBox="1"/>
          <p:nvPr/>
        </p:nvSpPr>
        <p:spPr>
          <a:xfrm>
            <a:off x="2207568" y="2741588"/>
            <a:ext cx="5400599" cy="22322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Centralized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container</a:t>
            </a: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Flexible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Predictable</a:t>
            </a: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Debuggable</a:t>
            </a:r>
            <a:endParaRPr lang="de-DE" dirty="0"/>
          </a:p>
          <a:p>
            <a:pPr>
              <a:buSzPct val="100000"/>
            </a:pP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9CA609-A805-3AF8-0963-C48748F9EC04}"/>
              </a:ext>
            </a:extLst>
          </p:cNvPr>
          <p:cNvSpPr txBox="1"/>
          <p:nvPr/>
        </p:nvSpPr>
        <p:spPr>
          <a:xfrm>
            <a:off x="186035" y="6165304"/>
            <a:ext cx="4608512" cy="60899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SzPct val="100000"/>
            </a:pPr>
            <a:r>
              <a:rPr lang="de-DE" sz="1600" dirty="0"/>
              <a:t>https://</a:t>
            </a:r>
            <a:r>
              <a:rPr lang="de-DE" sz="1600" dirty="0" err="1"/>
              <a:t>redux.js.org</a:t>
            </a:r>
            <a:r>
              <a:rPr lang="de-DE" sz="1600" dirty="0"/>
              <a:t>/</a:t>
            </a:r>
          </a:p>
          <a:p>
            <a:pPr>
              <a:buSzPct val="100000"/>
            </a:pPr>
            <a:r>
              <a:rPr lang="de-DE" sz="1600" dirty="0"/>
              <a:t>https://</a:t>
            </a:r>
            <a:r>
              <a:rPr lang="de-DE" sz="1600" dirty="0" err="1"/>
              <a:t>redux-toolkit.js.org</a:t>
            </a:r>
            <a:r>
              <a:rPr lang="de-DE" sz="1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928628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Redux store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49BBA-BC28-C949-8199-A481CEF044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" t="1848" r="1805" b="3052"/>
          <a:stretch/>
        </p:blipFill>
        <p:spPr>
          <a:xfrm>
            <a:off x="2191160" y="1700808"/>
            <a:ext cx="7809679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197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Redux Data Flow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BCD34-94A9-974A-8CE4-0C9E9BB32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1916832"/>
            <a:ext cx="5040560" cy="41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434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Setup Redux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45C2F5-E59B-424B-ADEB-FB4E06528B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592" y="1439935"/>
            <a:ext cx="873064" cy="8730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9A3666-A8AC-F041-8942-413220A1C4B1}"/>
              </a:ext>
            </a:extLst>
          </p:cNvPr>
          <p:cNvSpPr txBox="1"/>
          <p:nvPr/>
        </p:nvSpPr>
        <p:spPr>
          <a:xfrm>
            <a:off x="2636335" y="2708920"/>
            <a:ext cx="6919330" cy="2433798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DE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install react-redux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install @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reduxjs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/toolkit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install redux-logger</a:t>
            </a:r>
            <a:endParaRPr lang="en-DE" sz="2400" dirty="0">
              <a:solidFill>
                <a:srgbClr val="FFFFFF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install -D @types/redux-logger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736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3">
            <a:extLst>
              <a:ext uri="{FF2B5EF4-FFF2-40B4-BE49-F238E27FC236}">
                <a16:creationId xmlns:a16="http://schemas.microsoft.com/office/drawing/2014/main" id="{E0E97CE3-411D-4440-93B1-BD3FEECB1AC8}"/>
              </a:ext>
            </a:extLst>
          </p:cNvPr>
          <p:cNvSpPr txBox="1"/>
          <p:nvPr/>
        </p:nvSpPr>
        <p:spPr>
          <a:xfrm>
            <a:off x="3935760" y="2609876"/>
            <a:ext cx="4320480" cy="25202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SzPct val="100000"/>
            </a:pPr>
            <a:r>
              <a:rPr lang="en-GB" sz="2000" b="1" dirty="0"/>
              <a:t>React doesn‘t provide guidelines for:</a:t>
            </a:r>
          </a:p>
          <a:p>
            <a:pPr>
              <a:buSzPct val="100000"/>
            </a:pPr>
            <a:endParaRPr lang="en-GB" sz="2000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GB" sz="2000" dirty="0"/>
              <a:t>Routing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GB" sz="2000" dirty="0"/>
              <a:t>Styling 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GB" sz="2000" dirty="0"/>
              <a:t>Network communication 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GB" sz="2000" dirty="0"/>
              <a:t>Async tasks handling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GB" sz="2000" dirty="0"/>
              <a:t>Internationalisation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GB" sz="2000" dirty="0"/>
              <a:t>etc.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4B27510C-5457-E142-A32C-C0DBBA4EB3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1" y="468000"/>
            <a:ext cx="11521280" cy="873064"/>
          </a:xfrm>
        </p:spPr>
        <p:txBody>
          <a:bodyPr>
            <a:normAutofit/>
          </a:bodyPr>
          <a:lstStyle/>
          <a:p>
            <a:r>
              <a:rPr lang="en-GB" dirty="0"/>
              <a:t>Not a Framework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45158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Redux Logger</a:t>
            </a:r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9CF8-79F0-2646-942C-7ED301874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122" y="1994790"/>
            <a:ext cx="8301755" cy="486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079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Redux </a:t>
            </a:r>
            <a:r>
              <a:rPr lang="en-US" dirty="0" err="1"/>
              <a:t>DevTools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5522B-FF71-9744-ABEA-5D69C95E95FF}"/>
              </a:ext>
            </a:extLst>
          </p:cNvPr>
          <p:cNvSpPr txBox="1"/>
          <p:nvPr/>
        </p:nvSpPr>
        <p:spPr>
          <a:xfrm>
            <a:off x="911424" y="6309320"/>
            <a:ext cx="7128792" cy="216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sz="1600" dirty="0">
                <a:hlinkClick r:id="rId2"/>
              </a:rPr>
              <a:t>https://</a:t>
            </a:r>
            <a:r>
              <a:rPr lang="en-GB" sz="1600" dirty="0" err="1">
                <a:hlinkClick r:id="rId2"/>
              </a:rPr>
              <a:t>chrome.google.com</a:t>
            </a:r>
            <a:r>
              <a:rPr lang="en-GB" sz="1600" dirty="0">
                <a:hlinkClick r:id="rId2"/>
              </a:rPr>
              <a:t>/webstore/detail/redux-</a:t>
            </a:r>
            <a:r>
              <a:rPr lang="en-GB" sz="1600" dirty="0" err="1">
                <a:hlinkClick r:id="rId2"/>
              </a:rPr>
              <a:t>devtools</a:t>
            </a:r>
            <a:r>
              <a:rPr lang="en-GB" sz="1600" dirty="0">
                <a:hlinkClick r:id="rId2"/>
              </a:rPr>
              <a:t>/</a:t>
            </a:r>
            <a:r>
              <a:rPr lang="en-GB" sz="1600" dirty="0" err="1">
                <a:hlinkClick r:id="rId2"/>
              </a:rPr>
              <a:t>lmhkpmbekcpmknklioeibfkpmmfibljd</a:t>
            </a:r>
            <a:endParaRPr lang="en-GB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8AE7F-2AA2-C947-BE8F-6520262BE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04" y="1630062"/>
            <a:ext cx="7128792" cy="434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4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1D9E884-D503-D74A-B068-F62C31BE20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52184" y="5013176"/>
            <a:ext cx="4224001" cy="926023"/>
          </a:xfrm>
        </p:spPr>
        <p:txBody>
          <a:bodyPr/>
          <a:lstStyle/>
          <a:p>
            <a:r>
              <a:rPr lang="en-GB" b="1" dirty="0"/>
              <a:t>Vladimir </a:t>
            </a:r>
            <a:r>
              <a:rPr lang="en-GB" b="1" dirty="0" err="1"/>
              <a:t>Daskalov</a:t>
            </a:r>
            <a:endParaRPr lang="en-GB" b="1" dirty="0"/>
          </a:p>
          <a:p>
            <a:r>
              <a:rPr lang="en-GB" b="1" dirty="0"/>
              <a:t>E-Mail: </a:t>
            </a:r>
            <a:r>
              <a:rPr lang="en-GB" b="1" dirty="0" err="1"/>
              <a:t>vdaskalov@it-economics.de</a:t>
            </a:r>
            <a:endParaRPr lang="en-GB" b="1" dirty="0"/>
          </a:p>
          <a:p>
            <a:r>
              <a:rPr lang="en-GB" b="1" dirty="0"/>
              <a:t>Phone: +49 151 4020 1811</a:t>
            </a:r>
          </a:p>
        </p:txBody>
      </p:sp>
      <p:sp>
        <p:nvSpPr>
          <p:cNvPr id="2" name="Textplatzhalter 8">
            <a:extLst>
              <a:ext uri="{FF2B5EF4-FFF2-40B4-BE49-F238E27FC236}">
                <a16:creationId xmlns:a16="http://schemas.microsoft.com/office/drawing/2014/main" id="{DAEFC1A4-B030-9D56-6777-CB677FA60A69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4224002" cy="92602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rgbClr val="DE8000"/>
              </a:buClr>
              <a:buFont typeface="Univers LT Std 47 Cn Lt" panose="020B0406020202040204" pitchFamily="34" charset="0"/>
              <a:buNone/>
              <a:defRPr sz="1800" b="0" i="0" kern="1200">
                <a:solidFill>
                  <a:schemeClr val="bg1"/>
                </a:solidFill>
                <a:latin typeface="Roboto Light" panose="02000000000000000000" pitchFamily="2" charset="0"/>
                <a:ea typeface="+mn-ea"/>
                <a:cs typeface="+mn-cs"/>
              </a:defRPr>
            </a:lvl1pPr>
            <a:lvl2pPr marL="360363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2pPr>
            <a:lvl3pPr marL="536575" indent="-1762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3pPr>
            <a:lvl4pPr marL="719138" indent="-1825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4pPr>
            <a:lvl5pPr marL="895350" indent="-1762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Alexander </a:t>
            </a:r>
            <a:r>
              <a:rPr lang="en-GB" b="1" dirty="0" err="1"/>
              <a:t>Kucksdorf</a:t>
            </a:r>
            <a:endParaRPr lang="en-GB" b="1" dirty="0"/>
          </a:p>
          <a:p>
            <a:r>
              <a:rPr lang="en-GB" b="1" dirty="0"/>
              <a:t>E-Mail: </a:t>
            </a:r>
            <a:r>
              <a:rPr lang="en-GB" b="1" dirty="0" err="1"/>
              <a:t>akucksdorf@it-economics.de</a:t>
            </a:r>
            <a:endParaRPr lang="en-GB" b="1" dirty="0"/>
          </a:p>
          <a:p>
            <a:r>
              <a:rPr lang="en-GB" b="1" dirty="0"/>
              <a:t>Phone: +49 151 4023 0063</a:t>
            </a:r>
          </a:p>
        </p:txBody>
      </p:sp>
    </p:spTree>
    <p:extLst>
      <p:ext uri="{BB962C8B-B14F-4D97-AF65-F5344CB8AC3E}">
        <p14:creationId xmlns:p14="http://schemas.microsoft.com/office/powerpoint/2010/main" val="2597860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A3BE5C8-A435-5345-A2F8-1BE32D778579}"/>
              </a:ext>
            </a:extLst>
          </p:cNvPr>
          <p:cNvSpPr txBox="1"/>
          <p:nvPr/>
        </p:nvSpPr>
        <p:spPr>
          <a:xfrm>
            <a:off x="12430125" y="-13716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51200" indent="-151200">
              <a:buFontTx/>
              <a:buBlip>
                <a:blip r:embed="rId3"/>
              </a:buBlip>
            </a:pPr>
            <a:endParaRPr lang="en-DE" sz="1600" dirty="0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4B27510C-5457-E142-A32C-C0DBBA4EB3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1" y="468000"/>
            <a:ext cx="11521280" cy="873064"/>
          </a:xfrm>
        </p:spPr>
        <p:txBody>
          <a:bodyPr>
            <a:normAutofit/>
          </a:bodyPr>
          <a:lstStyle/>
          <a:p>
            <a:r>
              <a:rPr lang="en-GB" dirty="0"/>
              <a:t>Everywhere Components</a:t>
            </a:r>
          </a:p>
          <a:p>
            <a:pPr lvl="1"/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EC52E3-FD87-FC46-BE0B-0254F3095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46" y="1484784"/>
            <a:ext cx="8365129" cy="5400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247717A-3404-C23F-14F6-FC0DA03D6126}"/>
              </a:ext>
            </a:extLst>
          </p:cNvPr>
          <p:cNvGrpSpPr/>
          <p:nvPr/>
        </p:nvGrpSpPr>
        <p:grpSpPr>
          <a:xfrm>
            <a:off x="8616280" y="2276872"/>
            <a:ext cx="3418815" cy="3744416"/>
            <a:chOff x="8616280" y="2276872"/>
            <a:chExt cx="3418815" cy="374441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35F3C8B-D748-CA43-8CBB-AB00947B2A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43" t="53609" r="59857" b="12462"/>
            <a:stretch/>
          </p:blipFill>
          <p:spPr>
            <a:xfrm>
              <a:off x="8616280" y="2276872"/>
              <a:ext cx="3418815" cy="374441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98DD71-D91F-FA49-B475-CE05EEB08A03}"/>
                </a:ext>
              </a:extLst>
            </p:cNvPr>
            <p:cNvSpPr/>
            <p:nvPr/>
          </p:nvSpPr>
          <p:spPr>
            <a:xfrm>
              <a:off x="8866742" y="2492896"/>
              <a:ext cx="2880320" cy="61206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7C88415-10C6-3D46-AD78-177E280709B1}"/>
                </a:ext>
              </a:extLst>
            </p:cNvPr>
            <p:cNvSpPr/>
            <p:nvPr/>
          </p:nvSpPr>
          <p:spPr>
            <a:xfrm>
              <a:off x="8866742" y="3212976"/>
              <a:ext cx="2880320" cy="20882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CB85DC-5099-FA45-B429-F039EBE23980}"/>
                </a:ext>
              </a:extLst>
            </p:cNvPr>
            <p:cNvSpPr/>
            <p:nvPr/>
          </p:nvSpPr>
          <p:spPr>
            <a:xfrm>
              <a:off x="8794734" y="5373216"/>
              <a:ext cx="3024336" cy="5040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A0DC116-37AC-F742-AC83-314B49117B0A}"/>
                </a:ext>
              </a:extLst>
            </p:cNvPr>
            <p:cNvSpPr/>
            <p:nvPr/>
          </p:nvSpPr>
          <p:spPr>
            <a:xfrm>
              <a:off x="8722726" y="2348880"/>
              <a:ext cx="3168352" cy="36004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F37ACF-3641-DE4E-8D30-D7F6AC8937CA}"/>
                </a:ext>
              </a:extLst>
            </p:cNvPr>
            <p:cNvSpPr/>
            <p:nvPr/>
          </p:nvSpPr>
          <p:spPr>
            <a:xfrm>
              <a:off x="8846203" y="5445224"/>
              <a:ext cx="380579" cy="3960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907DA12-0E92-D943-8978-1BF2F99536F8}"/>
                </a:ext>
              </a:extLst>
            </p:cNvPr>
            <p:cNvSpPr/>
            <p:nvPr/>
          </p:nvSpPr>
          <p:spPr>
            <a:xfrm>
              <a:off x="9373862" y="5445193"/>
              <a:ext cx="380579" cy="3960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BEE8E25-AFB8-3049-88B0-9864799B6B6D}"/>
                </a:ext>
              </a:extLst>
            </p:cNvPr>
            <p:cNvSpPr/>
            <p:nvPr/>
          </p:nvSpPr>
          <p:spPr>
            <a:xfrm>
              <a:off x="9901521" y="5427222"/>
              <a:ext cx="380579" cy="3960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7BFA2C-D56E-F74B-BE64-2F46C19CAB76}"/>
                </a:ext>
              </a:extLst>
            </p:cNvPr>
            <p:cNvSpPr/>
            <p:nvPr/>
          </p:nvSpPr>
          <p:spPr>
            <a:xfrm>
              <a:off x="10479716" y="5432446"/>
              <a:ext cx="380579" cy="3960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3D118-0B19-624F-AE50-5BF7AE5E8ACF}"/>
                </a:ext>
              </a:extLst>
            </p:cNvPr>
            <p:cNvSpPr/>
            <p:nvPr/>
          </p:nvSpPr>
          <p:spPr>
            <a:xfrm>
              <a:off x="10959103" y="5427222"/>
              <a:ext cx="380579" cy="3960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BC86F38-A6C9-FB4B-95FE-8C06E8347896}"/>
                </a:ext>
              </a:extLst>
            </p:cNvPr>
            <p:cNvSpPr/>
            <p:nvPr/>
          </p:nvSpPr>
          <p:spPr>
            <a:xfrm>
              <a:off x="8909947" y="4437112"/>
              <a:ext cx="316835" cy="3960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7E86B5C-5748-E048-A35E-7C782ECF3065}"/>
                </a:ext>
              </a:extLst>
            </p:cNvPr>
            <p:cNvSpPr/>
            <p:nvPr/>
          </p:nvSpPr>
          <p:spPr>
            <a:xfrm>
              <a:off x="8909946" y="3842750"/>
              <a:ext cx="316835" cy="3960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D024F1D-D9F7-BC47-9EF1-C9A57B13D6E3}"/>
                </a:ext>
              </a:extLst>
            </p:cNvPr>
            <p:cNvSpPr/>
            <p:nvPr/>
          </p:nvSpPr>
          <p:spPr>
            <a:xfrm>
              <a:off x="8909946" y="3248980"/>
              <a:ext cx="316835" cy="3960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83AD50-6A79-C79A-29D2-4C49323B2357}"/>
                </a:ext>
              </a:extLst>
            </p:cNvPr>
            <p:cNvSpPr/>
            <p:nvPr/>
          </p:nvSpPr>
          <p:spPr>
            <a:xfrm>
              <a:off x="9282188" y="3266982"/>
              <a:ext cx="2358428" cy="57576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FE0EEE1-7A4A-6DB5-8FA1-8D734672D79D}"/>
                </a:ext>
              </a:extLst>
            </p:cNvPr>
            <p:cNvSpPr/>
            <p:nvPr/>
          </p:nvSpPr>
          <p:spPr>
            <a:xfrm>
              <a:off x="9282188" y="3896756"/>
              <a:ext cx="2358428" cy="57576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4D0BAD7-DC45-2BA5-E5BA-1A04A6B0333C}"/>
                </a:ext>
              </a:extLst>
            </p:cNvPr>
            <p:cNvSpPr/>
            <p:nvPr/>
          </p:nvSpPr>
          <p:spPr>
            <a:xfrm>
              <a:off x="9271283" y="4526530"/>
              <a:ext cx="2358428" cy="70267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637910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Vorlage_ppt_2017_Stand_17-06-16">
  <a:themeElements>
    <a:clrScheme name="it-economics GmbH Farbwelt">
      <a:dk1>
        <a:srgbClr val="44697D"/>
      </a:dk1>
      <a:lt1>
        <a:srgbClr val="FFFFFF"/>
      </a:lt1>
      <a:dk2>
        <a:srgbClr val="8FA5B1"/>
      </a:dk2>
      <a:lt2>
        <a:srgbClr val="B4C3CB"/>
      </a:lt2>
      <a:accent1>
        <a:srgbClr val="DAE1E5"/>
      </a:accent1>
      <a:accent2>
        <a:srgbClr val="7D735F"/>
      </a:accent2>
      <a:accent3>
        <a:srgbClr val="B1ABA0"/>
      </a:accent3>
      <a:accent4>
        <a:srgbClr val="CCC8BF"/>
      </a:accent4>
      <a:accent5>
        <a:srgbClr val="DE8000"/>
      </a:accent5>
      <a:accent6>
        <a:srgbClr val="9DB572"/>
      </a:accent6>
      <a:hlink>
        <a:srgbClr val="44697D"/>
      </a:hlink>
      <a:folHlink>
        <a:srgbClr val="44697D"/>
      </a:folHlink>
    </a:clrScheme>
    <a:fontScheme name="it-economics">
      <a:majorFont>
        <a:latin typeface="Univers LT Std 57 Cn"/>
        <a:ea typeface=""/>
        <a:cs typeface=""/>
      </a:majorFont>
      <a:minorFont>
        <a:latin typeface="Univers LT Std 47 Cn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noAutofit/>
      </a:bodyPr>
      <a:lstStyle>
        <a:defPPr marL="151200" indent="-151200">
          <a:buFontTx/>
          <a:buBlip>
            <a:blip xmlns:r="http://schemas.openxmlformats.org/officeDocument/2006/relationships" r:embed="rId1"/>
          </a:buBlip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act" id="{D3EB6A3A-B465-7D4E-87DD-AD9A6A6B6FE6}" vid="{E7ABD3A8-E5C2-2240-9308-E2DF84DF6E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63F5C01381B56409B79CCBBF1CD6638" ma:contentTypeVersion="10" ma:contentTypeDescription="Ein neues Dokument erstellen." ma:contentTypeScope="" ma:versionID="5b2e3515d9ddc2db59a89c3bb2127668">
  <xsd:schema xmlns:xsd="http://www.w3.org/2001/XMLSchema" xmlns:xs="http://www.w3.org/2001/XMLSchema" xmlns:p="http://schemas.microsoft.com/office/2006/metadata/properties" xmlns:ns2="ab24cf61-d0ba-4a2f-b997-e69195b56576" xmlns:ns3="82bf4a60-6352-403d-8037-4287a1db143f" targetNamespace="http://schemas.microsoft.com/office/2006/metadata/properties" ma:root="true" ma:fieldsID="33eca122f4249ac2952858664eac3aa0" ns2:_="" ns3:_="">
    <xsd:import namespace="ab24cf61-d0ba-4a2f-b997-e69195b56576"/>
    <xsd:import namespace="82bf4a60-6352-403d-8037-4287a1db14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24cf61-d0ba-4a2f-b997-e69195b565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bf4a60-6352-403d-8037-4287a1db143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BC05F5-4039-4874-97ED-6D7E73027E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24cf61-d0ba-4a2f-b997-e69195b56576"/>
    <ds:schemaRef ds:uri="82bf4a60-6352-403d-8037-4287a1db14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DB7759-4306-4B89-B2D4-FE4FA1E87EDF}">
  <ds:schemaRefs>
    <ds:schemaRef ds:uri="http://purl.org/dc/terms/"/>
    <ds:schemaRef ds:uri="ab24cf61-d0ba-4a2f-b997-e69195b56576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  <ds:schemaRef ds:uri="82bf4a60-6352-403d-8037-4287a1db143f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2C5FA24-8524-40B9-8AED-98A9724D41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Vorlage_ppt_2017_Stand_17-06-16</Template>
  <TotalTime>19183</TotalTime>
  <Words>4891</Words>
  <Application>Microsoft Macintosh PowerPoint</Application>
  <PresentationFormat>Widescreen</PresentationFormat>
  <Paragraphs>1050</Paragraphs>
  <Slides>82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7" baseType="lpstr">
      <vt:lpstr>PingFangSC-Regular</vt:lpstr>
      <vt:lpstr>Arial</vt:lpstr>
      <vt:lpstr>Calibri</vt:lpstr>
      <vt:lpstr>Fira Code</vt:lpstr>
      <vt:lpstr>Menlo</vt:lpstr>
      <vt:lpstr>Roboto Light</vt:lpstr>
      <vt:lpstr>SourceCodePro</vt:lpstr>
      <vt:lpstr>Systemschrift Normal</vt:lpstr>
      <vt:lpstr>Times New Roman</vt:lpstr>
      <vt:lpstr>Univers LT Std 47 Cn Lt</vt:lpstr>
      <vt:lpstr>Univers LT Std 57 Cn</vt:lpstr>
      <vt:lpstr>UniversLTStd-Cn</vt:lpstr>
      <vt:lpstr>UniversLTStd-LightCn</vt:lpstr>
      <vt:lpstr>Vorlage_ppt_2017_Stand_17-06-16</vt:lpstr>
      <vt:lpstr>think-cell Folie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Vladimir Daskalov</dc:creator>
  <cp:keywords/>
  <dc:description/>
  <cp:lastModifiedBy>Vladimir Daskalov</cp:lastModifiedBy>
  <cp:revision>421</cp:revision>
  <dcterms:created xsi:type="dcterms:W3CDTF">2022-02-22T21:47:43Z</dcterms:created>
  <dcterms:modified xsi:type="dcterms:W3CDTF">2023-08-24T10:13:50Z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0x010100663F5C01381B56409B79CCBBF1CD6638</vt:lpwstr>
  </property>
</Properties>
</file>